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60" r:id="rId5"/>
    <p:sldId id="261" r:id="rId6"/>
    <p:sldId id="263" r:id="rId7"/>
    <p:sldId id="264" r:id="rId8"/>
    <p:sldId id="265" r:id="rId9"/>
    <p:sldId id="267" r:id="rId10"/>
    <p:sldId id="268" r:id="rId11"/>
    <p:sldId id="271" r:id="rId12"/>
    <p:sldId id="272" r:id="rId13"/>
    <p:sldId id="273" r:id="rId14"/>
    <p:sldId id="274" r:id="rId15"/>
    <p:sldId id="297" r:id="rId16"/>
    <p:sldId id="275" r:id="rId17"/>
    <p:sldId id="276" r:id="rId18"/>
    <p:sldId id="277" r:id="rId19"/>
    <p:sldId id="278" r:id="rId20"/>
    <p:sldId id="298" r:id="rId21"/>
    <p:sldId id="280" r:id="rId22"/>
    <p:sldId id="281" r:id="rId23"/>
    <p:sldId id="282" r:id="rId24"/>
    <p:sldId id="295" r:id="rId25"/>
    <p:sldId id="284" r:id="rId26"/>
    <p:sldId id="285" r:id="rId27"/>
    <p:sldId id="286" r:id="rId28"/>
    <p:sldId id="287" r:id="rId29"/>
    <p:sldId id="296" r:id="rId30"/>
    <p:sldId id="29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p:cViewPr varScale="1">
        <p:scale>
          <a:sx n="66" d="100"/>
          <a:sy n="66" d="100"/>
        </p:scale>
        <p:origin x="-13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DD2C2AF1-31CE-4AC7-B97E-5AC15321FEB6}"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2C2AF1-31CE-4AC7-B97E-5AC15321FEB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2C2AF1-31CE-4AC7-B97E-5AC15321FEB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2C2AF1-31CE-4AC7-B97E-5AC15321FEB6}"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DD2C2AF1-31CE-4AC7-B97E-5AC15321FEB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2C2AF1-31CE-4AC7-B97E-5AC15321FEB6}"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D2C2AF1-31CE-4AC7-B97E-5AC15321FEB6}"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D2C2AF1-31CE-4AC7-B97E-5AC15321FEB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2C2AF1-31CE-4AC7-B97E-5AC15321FEB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D2C2AF1-31CE-4AC7-B97E-5AC15321FEB6}"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8AB4E6D-ED38-4909-A5AA-0D9D68DB9F7C}" type="datetimeFigureOut">
              <a:rPr lang="ru-RU" smtClean="0"/>
              <a:pPr/>
              <a:t>25.04.2022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DD2C2AF1-31CE-4AC7-B97E-5AC15321FEB6}"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8AB4E6D-ED38-4909-A5AA-0D9D68DB9F7C}" type="datetimeFigureOut">
              <a:rPr lang="ru-RU" smtClean="0"/>
              <a:pPr/>
              <a:t>25.04.2022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2C2AF1-31CE-4AC7-B97E-5AC15321FEB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2.jpeg"/><Relationship Id="rId7" Type="http://schemas.openxmlformats.org/officeDocument/2006/relationships/image" Target="../media/image29.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3.jpeg"/><Relationship Id="rId4" Type="http://schemas.openxmlformats.org/officeDocument/2006/relationships/image" Target="../media/image33.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file:///F:\&#1042;&#1050;&#1057;-2%20&#1041;&#1067;&#1050;&#1054;&#1042;&#1040;\01.wm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38.jpeg"/><Relationship Id="rId7" Type="http://schemas.openxmlformats.org/officeDocument/2006/relationships/image" Target="../media/image67.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ideo" Target="file:///F:\&#1042;&#1050;&#1057;-2%20&#1041;&#1067;&#1050;&#1054;&#1042;&#1040;\02.wm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ideo" Target="file:///F:\&#1042;&#1050;&#1057;-2%20&#1041;&#1067;&#1050;&#1054;&#1042;&#1040;\03.wm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1340768"/>
            <a:ext cx="8229600" cy="1800200"/>
          </a:xfrm>
        </p:spPr>
        <p:txBody>
          <a:bodyPr>
            <a:normAutofit/>
          </a:bodyPr>
          <a:lstStyle/>
          <a:p>
            <a:r>
              <a:rPr lang="ru-RU" sz="3200" b="1" dirty="0" smtClean="0">
                <a:latin typeface="Arial" pitchFamily="34" charset="0"/>
                <a:cs typeface="Arial" pitchFamily="34" charset="0"/>
              </a:rPr>
              <a:t>«Особенности словарного запаса школьников с умственной отсталостью» </a:t>
            </a:r>
            <a:endParaRPr lang="ru-RU" sz="3200" b="1" dirty="0">
              <a:latin typeface="Arial" pitchFamily="34" charset="0"/>
              <a:cs typeface="Arial" pitchFamily="34" charset="0"/>
            </a:endParaRPr>
          </a:p>
        </p:txBody>
      </p:sp>
      <p:pic>
        <p:nvPicPr>
          <p:cNvPr id="4" name="Picture 2" descr="Девочка читает дизайн | Бесплатно векторы"/>
          <p:cNvPicPr>
            <a:picLocks noChangeAspect="1" noChangeArrowheads="1"/>
          </p:cNvPicPr>
          <p:nvPr/>
        </p:nvPicPr>
        <p:blipFill>
          <a:blip r:embed="rId2" cstate="print"/>
          <a:srcRect/>
          <a:stretch>
            <a:fillRect/>
          </a:stretch>
        </p:blipFill>
        <p:spPr bwMode="auto">
          <a:xfrm>
            <a:off x="467544" y="3212976"/>
            <a:ext cx="3605196" cy="3248030"/>
          </a:xfrm>
          <a:prstGeom prst="rect">
            <a:avLst/>
          </a:prstGeom>
          <a:noFill/>
        </p:spPr>
      </p:pic>
      <p:sp>
        <p:nvSpPr>
          <p:cNvPr id="5" name="Заголовок 1"/>
          <p:cNvSpPr txBox="1">
            <a:spLocks/>
          </p:cNvSpPr>
          <p:nvPr/>
        </p:nvSpPr>
        <p:spPr>
          <a:xfrm>
            <a:off x="467544" y="188641"/>
            <a:ext cx="8229600" cy="936104"/>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ГБОУ «Лебяжьевская специальная (коррекционная)</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 школа – интернат» </a:t>
            </a:r>
            <a:endParaRPr kumimoji="0" lang="ru-RU" sz="20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6" name="Заголовок 1"/>
          <p:cNvSpPr txBox="1">
            <a:spLocks/>
          </p:cNvSpPr>
          <p:nvPr/>
        </p:nvSpPr>
        <p:spPr>
          <a:xfrm>
            <a:off x="4788024" y="5157192"/>
            <a:ext cx="4104456" cy="1224136"/>
          </a:xfrm>
          <a:prstGeom prst="rect">
            <a:avLst/>
          </a:prstGeom>
        </p:spPr>
        <p:txBody>
          <a:bodyPr bIns="91440" anchor="ctr" anchorCtr="0">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Подготовила:</a:t>
            </a:r>
            <a:r>
              <a:rPr kumimoji="0" lang="ru-RU" sz="2000" b="1" i="0" u="none" strike="noStrike" kern="1200" cap="none" spc="0" normalizeH="0" noProof="0" dirty="0" smtClean="0">
                <a:ln>
                  <a:noFill/>
                </a:ln>
                <a:solidFill>
                  <a:srgbClr val="FF0000"/>
                </a:solidFill>
                <a:effectLst/>
                <a:uLnTx/>
                <a:uFillTx/>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noProof="0" dirty="0" smtClean="0">
              <a:ln>
                <a:noFill/>
              </a:ln>
              <a:solidFill>
                <a:srgbClr val="FF0000"/>
              </a:solidFill>
              <a:effectLst/>
              <a:uLnTx/>
              <a:uFillTx/>
              <a:latin typeface="Arial" pitchFamily="34" charset="0"/>
              <a:ea typeface="+mj-ea"/>
              <a:cs typeface="Arial"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baseline="0" dirty="0" smtClean="0">
                <a:solidFill>
                  <a:srgbClr val="FF0000"/>
                </a:solidFill>
                <a:latin typeface="Arial" pitchFamily="34" charset="0"/>
                <a:ea typeface="+mj-ea"/>
                <a:cs typeface="Arial" pitchFamily="34" charset="0"/>
              </a:rPr>
              <a:t>Быкова</a:t>
            </a:r>
            <a:r>
              <a:rPr lang="ru-RU" sz="2000" b="1" dirty="0" smtClean="0">
                <a:solidFill>
                  <a:srgbClr val="FF0000"/>
                </a:solidFill>
                <a:latin typeface="Arial" pitchFamily="34" charset="0"/>
                <a:ea typeface="+mj-ea"/>
                <a:cs typeface="Arial" pitchFamily="34" charset="0"/>
              </a:rPr>
              <a:t> Татьяна Сергеевна, </a:t>
            </a:r>
          </a:p>
          <a:p>
            <a:pPr marL="0" marR="0" lvl="0" indent="0" algn="r" defTabSz="914400" rtl="0" eaLnBrk="1" fontAlgn="auto" latinLnBrk="0" hangingPunct="1">
              <a:lnSpc>
                <a:spcPct val="100000"/>
              </a:lnSpc>
              <a:spcBef>
                <a:spcPct val="0"/>
              </a:spcBef>
              <a:spcAft>
                <a:spcPts val="0"/>
              </a:spcAft>
              <a:buClrTx/>
              <a:buSzTx/>
              <a:buFontTx/>
              <a:buNone/>
              <a:tabLst/>
              <a:defRPr/>
            </a:pPr>
            <a:r>
              <a:rPr lang="ru-RU" sz="2000" b="1" dirty="0" smtClean="0">
                <a:solidFill>
                  <a:srgbClr val="FF0000"/>
                </a:solidFill>
                <a:latin typeface="Arial" pitchFamily="34" charset="0"/>
                <a:ea typeface="+mj-ea"/>
                <a:cs typeface="Arial" pitchFamily="34" charset="0"/>
              </a:rPr>
              <a:t>у</a:t>
            </a:r>
            <a:r>
              <a:rPr kumimoji="0" lang="ru-RU" sz="2000" b="1" i="0" u="none" strike="noStrike" kern="1200" cap="none" spc="0" normalizeH="0" baseline="0" noProof="0" dirty="0" err="1" smtClean="0">
                <a:ln>
                  <a:noFill/>
                </a:ln>
                <a:solidFill>
                  <a:srgbClr val="FF0000"/>
                </a:solidFill>
                <a:effectLst/>
                <a:uLnTx/>
                <a:uFillTx/>
                <a:latin typeface="Arial" pitchFamily="34" charset="0"/>
                <a:ea typeface="+mj-ea"/>
                <a:cs typeface="Arial" pitchFamily="34" charset="0"/>
              </a:rPr>
              <a:t>читель</a:t>
            </a:r>
            <a:r>
              <a:rPr kumimoji="0" lang="ru-RU" sz="2000" b="1" i="0" u="none" strike="noStrike" kern="1200" cap="none" spc="0" normalizeH="0" noProof="0" dirty="0" smtClean="0">
                <a:ln>
                  <a:noFill/>
                </a:ln>
                <a:solidFill>
                  <a:srgbClr val="FF0000"/>
                </a:solidFill>
                <a:effectLst/>
                <a:uLnTx/>
                <a:uFillTx/>
                <a:latin typeface="Arial" pitchFamily="34" charset="0"/>
                <a:ea typeface="+mj-ea"/>
                <a:cs typeface="Arial" pitchFamily="34" charset="0"/>
              </a:rPr>
              <a:t> – логопед </a:t>
            </a:r>
            <a:endParaRPr kumimoji="0" lang="ru-RU" sz="2000" b="1" i="0" u="none" strike="noStrike" kern="1200" cap="none" spc="0" normalizeH="0" baseline="0" noProof="0" dirty="0">
              <a:ln>
                <a:noFill/>
              </a:ln>
              <a:solidFill>
                <a:srgbClr val="FF0000"/>
              </a:solidFill>
              <a:effectLst/>
              <a:uLnTx/>
              <a:uFillTx/>
              <a:latin typeface="Arial" pitchFamily="34" charset="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491880" y="1844824"/>
            <a:ext cx="5194920" cy="4174976"/>
          </a:xfrm>
        </p:spPr>
        <p:txBody>
          <a:bodyPr/>
          <a:lstStyle/>
          <a:p>
            <a:pPr marL="0" indent="274320">
              <a:lnSpc>
                <a:spcPct val="150000"/>
              </a:lnSpc>
              <a:spcBef>
                <a:spcPts val="0"/>
              </a:spcBef>
              <a:buNone/>
            </a:pPr>
            <a:r>
              <a:rPr lang="ru-RU" b="1" dirty="0" smtClean="0">
                <a:latin typeface="Arial" pitchFamily="34" charset="0"/>
                <a:cs typeface="Arial" pitchFamily="34" charset="0"/>
              </a:rPr>
              <a:t>Лопата</a:t>
            </a:r>
            <a:r>
              <a:rPr lang="ru-RU" dirty="0" smtClean="0">
                <a:latin typeface="Arial" pitchFamily="34" charset="0"/>
                <a:cs typeface="Arial" pitchFamily="34" charset="0"/>
              </a:rPr>
              <a:t> — предмет, чтобы копать землю; тяжелая, ручка деревянная, а сама из металла. </a:t>
            </a:r>
            <a:endParaRPr lang="ru-RU" dirty="0">
              <a:latin typeface="Arial" pitchFamily="34" charset="0"/>
              <a:cs typeface="Arial" pitchFamily="34" charset="0"/>
            </a:endParaRPr>
          </a:p>
        </p:txBody>
      </p:sp>
      <p:sp>
        <p:nvSpPr>
          <p:cNvPr id="5"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2. Уточнение значения слова</a:t>
            </a:r>
            <a:endParaRPr lang="ru-RU" sz="3200" dirty="0">
              <a:solidFill>
                <a:schemeClr val="tx1"/>
              </a:solidFill>
              <a:latin typeface="Arial" pitchFamily="34" charset="0"/>
              <a:cs typeface="Arial" pitchFamily="34" charset="0"/>
            </a:endParaRPr>
          </a:p>
        </p:txBody>
      </p:sp>
      <p:pic>
        <p:nvPicPr>
          <p:cNvPr id="23554" name="Picture 2" descr="Инструкция, руководство по эксплуатации для лопата штыковая Fiskars Дача  1026660 для земляных работ большой (385500) - скачать в интернет-магазине  Ситилинк - Москва"/>
          <p:cNvPicPr>
            <a:picLocks noChangeAspect="1" noChangeArrowheads="1"/>
          </p:cNvPicPr>
          <p:nvPr/>
        </p:nvPicPr>
        <p:blipFill>
          <a:blip r:embed="rId2" cstate="print"/>
          <a:srcRect l="36030" r="35525" b="1429"/>
          <a:stretch>
            <a:fillRect/>
          </a:stretch>
        </p:blipFill>
        <p:spPr bwMode="auto">
          <a:xfrm rot="419661">
            <a:off x="1805533" y="1741650"/>
            <a:ext cx="933117" cy="42923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6" name="Picture 12" descr="Картошка, Картофель — Купить в Харькове на Flagma.ua #3784515"/>
          <p:cNvPicPr>
            <a:picLocks noChangeAspect="1" noChangeArrowheads="1"/>
          </p:cNvPicPr>
          <p:nvPr/>
        </p:nvPicPr>
        <p:blipFill>
          <a:blip r:embed="rId2" cstate="print"/>
          <a:srcRect/>
          <a:stretch>
            <a:fillRect/>
          </a:stretch>
        </p:blipFill>
        <p:spPr bwMode="auto">
          <a:xfrm>
            <a:off x="6156176" y="1844824"/>
            <a:ext cx="2713037" cy="1800200"/>
          </a:xfrm>
          <a:prstGeom prst="rect">
            <a:avLst/>
          </a:prstGeom>
          <a:noFill/>
        </p:spPr>
      </p:pic>
      <p:pic>
        <p:nvPicPr>
          <p:cNvPr id="26632" name="Picture 8" descr="Купить Лук Репчатый с доставкой на дом в магазине SPAR"/>
          <p:cNvPicPr>
            <a:picLocks noChangeAspect="1" noChangeArrowheads="1"/>
          </p:cNvPicPr>
          <p:nvPr/>
        </p:nvPicPr>
        <p:blipFill>
          <a:blip r:embed="rId3" cstate="print"/>
          <a:srcRect/>
          <a:stretch>
            <a:fillRect/>
          </a:stretch>
        </p:blipFill>
        <p:spPr bwMode="auto">
          <a:xfrm>
            <a:off x="2483768" y="3789040"/>
            <a:ext cx="1556792" cy="1556792"/>
          </a:xfrm>
          <a:prstGeom prst="rect">
            <a:avLst/>
          </a:prstGeom>
          <a:noFill/>
        </p:spPr>
      </p:pic>
      <p:sp>
        <p:nvSpPr>
          <p:cNvPr id="2"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a:t>
            </a:r>
            <a:endParaRPr lang="ru-RU" sz="32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640960" cy="541040"/>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Найди лишнюю картинку </a:t>
            </a:r>
          </a:p>
          <a:p>
            <a:endParaRPr lang="ru-RU" dirty="0"/>
          </a:p>
        </p:txBody>
      </p:sp>
      <p:cxnSp>
        <p:nvCxnSpPr>
          <p:cNvPr id="6" name="Прямая соединительная линия 5"/>
          <p:cNvCxnSpPr/>
          <p:nvPr/>
        </p:nvCxnSpPr>
        <p:spPr>
          <a:xfrm>
            <a:off x="4572000" y="2348880"/>
            <a:ext cx="0" cy="4176464"/>
          </a:xfrm>
          <a:prstGeom prst="line">
            <a:avLst/>
          </a:prstGeom>
        </p:spPr>
        <p:style>
          <a:lnRef idx="1">
            <a:schemeClr val="accent1"/>
          </a:lnRef>
          <a:fillRef idx="0">
            <a:schemeClr val="accent1"/>
          </a:fillRef>
          <a:effectRef idx="0">
            <a:schemeClr val="accent1"/>
          </a:effectRef>
          <a:fontRef idx="minor">
            <a:schemeClr val="tx1"/>
          </a:fontRef>
        </p:style>
      </p:cxnSp>
      <p:sp>
        <p:nvSpPr>
          <p:cNvPr id="16388" name="AutoShape 4" descr="Картинки ФРУКТЫ (75 карточек для детей). | Семейная Куч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Нужно съедать 10 порций фруктов и овощей в день, чтобы быть здоровым ::  Инфони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Содержимое 2"/>
          <p:cNvSpPr txBox="1">
            <a:spLocks/>
          </p:cNvSpPr>
          <p:nvPr/>
        </p:nvSpPr>
        <p:spPr>
          <a:xfrm>
            <a:off x="1547664" y="5877272"/>
            <a:ext cx="2664296" cy="6130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ru-RU" sz="2600" b="1" noProof="0" dirty="0" smtClean="0">
                <a:solidFill>
                  <a:srgbClr val="002060"/>
                </a:solidFill>
                <a:latin typeface="Arial" pitchFamily="34" charset="0"/>
                <a:cs typeface="Arial" pitchFamily="34" charset="0"/>
              </a:rPr>
              <a:t>САМОЛЕТ</a:t>
            </a: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Содержимое 2"/>
          <p:cNvSpPr txBox="1">
            <a:spLocks/>
          </p:cNvSpPr>
          <p:nvPr/>
        </p:nvSpPr>
        <p:spPr>
          <a:xfrm>
            <a:off x="5508104" y="5877272"/>
            <a:ext cx="2376264" cy="613048"/>
          </a:xfrm>
          <a:prstGeom prst="rect">
            <a:avLst/>
          </a:prstGeom>
        </p:spPr>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ru-RU" sz="2600" b="1" dirty="0" smtClean="0">
                <a:solidFill>
                  <a:srgbClr val="002060"/>
                </a:solidFill>
                <a:latin typeface="Arial" pitchFamily="34" charset="0"/>
                <a:cs typeface="Arial" pitchFamily="34" charset="0"/>
              </a:rPr>
              <a:t>ГРУША</a:t>
            </a:r>
            <a:endParaRPr kumimoji="0" lang="ru-RU" sz="26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26626" name="Picture 2" descr="Морковь картинки, стоковые фото Морковь | Depositphotos"/>
          <p:cNvPicPr>
            <a:picLocks noChangeAspect="1" noChangeArrowheads="1"/>
          </p:cNvPicPr>
          <p:nvPr/>
        </p:nvPicPr>
        <p:blipFill>
          <a:blip r:embed="rId4" cstate="print"/>
          <a:srcRect/>
          <a:stretch>
            <a:fillRect/>
          </a:stretch>
        </p:blipFill>
        <p:spPr bwMode="auto">
          <a:xfrm>
            <a:off x="395536" y="2276873"/>
            <a:ext cx="2016224" cy="1135806"/>
          </a:xfrm>
          <a:prstGeom prst="rect">
            <a:avLst/>
          </a:prstGeom>
          <a:noFill/>
        </p:spPr>
      </p:pic>
      <p:pic>
        <p:nvPicPr>
          <p:cNvPr id="26628" name="Picture 4" descr="Капуста белокочанная новый урожай вес – купить онлайн, каталог товаров с  ценами интернет-магазина Лента | Москва, Санкт-Петербург, Россия"/>
          <p:cNvPicPr>
            <a:picLocks noChangeAspect="1" noChangeArrowheads="1"/>
          </p:cNvPicPr>
          <p:nvPr/>
        </p:nvPicPr>
        <p:blipFill>
          <a:blip r:embed="rId5" cstate="print"/>
          <a:srcRect/>
          <a:stretch>
            <a:fillRect/>
          </a:stretch>
        </p:blipFill>
        <p:spPr bwMode="auto">
          <a:xfrm>
            <a:off x="2411760" y="2564904"/>
            <a:ext cx="1847864" cy="1521239"/>
          </a:xfrm>
          <a:prstGeom prst="rect">
            <a:avLst/>
          </a:prstGeom>
          <a:noFill/>
        </p:spPr>
      </p:pic>
      <p:pic>
        <p:nvPicPr>
          <p:cNvPr id="26630" name="Picture 6" descr="Самолет белый фон картинки, стоковые фото Самолет белый фон | Depositphotos"/>
          <p:cNvPicPr>
            <a:picLocks noChangeAspect="1" noChangeArrowheads="1"/>
          </p:cNvPicPr>
          <p:nvPr/>
        </p:nvPicPr>
        <p:blipFill>
          <a:blip r:embed="rId6" cstate="print"/>
          <a:srcRect/>
          <a:stretch>
            <a:fillRect/>
          </a:stretch>
        </p:blipFill>
        <p:spPr bwMode="auto">
          <a:xfrm>
            <a:off x="251520" y="3645024"/>
            <a:ext cx="2258616" cy="1129308"/>
          </a:xfrm>
          <a:prstGeom prst="rect">
            <a:avLst/>
          </a:prstGeom>
          <a:noFill/>
        </p:spPr>
      </p:pic>
      <p:pic>
        <p:nvPicPr>
          <p:cNvPr id="26634" name="Picture 10" descr="Лук репчатый красный 0.4-0.7кг - купить с доставкой в Vprok.ru Перекрёсток  по цене 74.90 руб."/>
          <p:cNvPicPr>
            <a:picLocks noChangeAspect="1" noChangeArrowheads="1"/>
          </p:cNvPicPr>
          <p:nvPr/>
        </p:nvPicPr>
        <p:blipFill>
          <a:blip r:embed="rId7" cstate="print"/>
          <a:srcRect/>
          <a:stretch>
            <a:fillRect/>
          </a:stretch>
        </p:blipFill>
        <p:spPr bwMode="auto">
          <a:xfrm>
            <a:off x="4860032" y="2204865"/>
            <a:ext cx="1471382" cy="1008112"/>
          </a:xfrm>
          <a:prstGeom prst="rect">
            <a:avLst/>
          </a:prstGeom>
          <a:noFill/>
        </p:spPr>
      </p:pic>
      <p:pic>
        <p:nvPicPr>
          <p:cNvPr id="26638" name="Picture 14" descr="Создать мем &amp;quot;Репа (Репа)&amp;quot; - Картинки - Meme-arsenal.com"/>
          <p:cNvPicPr>
            <a:picLocks noChangeAspect="1" noChangeArrowheads="1"/>
          </p:cNvPicPr>
          <p:nvPr/>
        </p:nvPicPr>
        <p:blipFill>
          <a:blip r:embed="rId8" cstate="print"/>
          <a:srcRect/>
          <a:stretch>
            <a:fillRect/>
          </a:stretch>
        </p:blipFill>
        <p:spPr bwMode="auto">
          <a:xfrm>
            <a:off x="4788024" y="3356992"/>
            <a:ext cx="1584176" cy="2302581"/>
          </a:xfrm>
          <a:prstGeom prst="rect">
            <a:avLst/>
          </a:prstGeom>
          <a:noFill/>
        </p:spPr>
      </p:pic>
      <p:pic>
        <p:nvPicPr>
          <p:cNvPr id="26640" name="Picture 16" descr="Груша Краснодар, 1 кг | Organica"/>
          <p:cNvPicPr>
            <a:picLocks noChangeAspect="1" noChangeArrowheads="1"/>
          </p:cNvPicPr>
          <p:nvPr/>
        </p:nvPicPr>
        <p:blipFill>
          <a:blip r:embed="rId9" cstate="print"/>
          <a:srcRect/>
          <a:stretch>
            <a:fillRect/>
          </a:stretch>
        </p:blipFill>
        <p:spPr bwMode="auto">
          <a:xfrm>
            <a:off x="6444208" y="3789040"/>
            <a:ext cx="2466975" cy="18478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8" name="Picture 12" descr="Цветок искусственный (на ножке) Gloria Garden Роза алая, 70 см — купить в  интернет-магазине ОНЛАЙН ТРЕЙД.РУ"/>
          <p:cNvPicPr>
            <a:picLocks noChangeAspect="1" noChangeArrowheads="1"/>
          </p:cNvPicPr>
          <p:nvPr/>
        </p:nvPicPr>
        <p:blipFill>
          <a:blip r:embed="rId2" cstate="print"/>
          <a:srcRect/>
          <a:stretch>
            <a:fillRect/>
          </a:stretch>
        </p:blipFill>
        <p:spPr bwMode="auto">
          <a:xfrm>
            <a:off x="4427984" y="4869160"/>
            <a:ext cx="1368152" cy="1368152"/>
          </a:xfrm>
          <a:prstGeom prst="rect">
            <a:avLst/>
          </a:prstGeom>
          <a:noFill/>
        </p:spPr>
      </p:pic>
      <p:sp>
        <p:nvSpPr>
          <p:cNvPr id="2"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a:t>
            </a:r>
            <a:endParaRPr lang="ru-RU" sz="32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640960" cy="541040"/>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Разложи картинки на две группы </a:t>
            </a:r>
          </a:p>
          <a:p>
            <a:endParaRPr lang="ru-RU" dirty="0"/>
          </a:p>
        </p:txBody>
      </p:sp>
      <p:sp>
        <p:nvSpPr>
          <p:cNvPr id="16388" name="AutoShape 4" descr="Картинки ФРУКТЫ (75 карточек для детей). | Семейная Куч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Нужно съедать 10 порций фруктов и овощей в день, чтобы быть здоровым ::  Инфони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cxnSp>
        <p:nvCxnSpPr>
          <p:cNvPr id="18" name="Прямая соединительная линия 17"/>
          <p:cNvCxnSpPr/>
          <p:nvPr/>
        </p:nvCxnSpPr>
        <p:spPr>
          <a:xfrm>
            <a:off x="467544" y="3789040"/>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499992" y="4005064"/>
            <a:ext cx="0" cy="2448272"/>
          </a:xfrm>
          <a:prstGeom prst="line">
            <a:avLst/>
          </a:prstGeom>
        </p:spPr>
        <p:style>
          <a:lnRef idx="1">
            <a:schemeClr val="accent1"/>
          </a:lnRef>
          <a:fillRef idx="0">
            <a:schemeClr val="accent1"/>
          </a:fillRef>
          <a:effectRef idx="0">
            <a:schemeClr val="accent1"/>
          </a:effectRef>
          <a:fontRef idx="minor">
            <a:schemeClr val="tx1"/>
          </a:fontRef>
        </p:style>
      </p:cxnSp>
      <p:sp>
        <p:nvSpPr>
          <p:cNvPr id="29698" name="AutoShape 2" descr="Дикие животные на белом фоне, в природе фотоклипар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Дикие животные на белом фоне, в природе фотоклипар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2" name="Picture 6" descr="Лев – описание, виды, где обитает, чем питается, фото"/>
          <p:cNvPicPr>
            <a:picLocks noChangeAspect="1" noChangeArrowheads="1"/>
          </p:cNvPicPr>
          <p:nvPr/>
        </p:nvPicPr>
        <p:blipFill>
          <a:blip r:embed="rId3" cstate="print"/>
          <a:srcRect/>
          <a:stretch>
            <a:fillRect/>
          </a:stretch>
        </p:blipFill>
        <p:spPr bwMode="auto">
          <a:xfrm>
            <a:off x="395536" y="2132856"/>
            <a:ext cx="1587985" cy="1237878"/>
          </a:xfrm>
          <a:prstGeom prst="rect">
            <a:avLst/>
          </a:prstGeom>
          <a:noFill/>
        </p:spPr>
      </p:pic>
      <p:pic>
        <p:nvPicPr>
          <p:cNvPr id="24" name="Picture 6" descr="Лев – описание, виды, где обитает, чем питается, фото"/>
          <p:cNvPicPr>
            <a:picLocks noChangeAspect="1" noChangeArrowheads="1"/>
          </p:cNvPicPr>
          <p:nvPr/>
        </p:nvPicPr>
        <p:blipFill>
          <a:blip r:embed="rId3" cstate="print"/>
          <a:srcRect/>
          <a:stretch>
            <a:fillRect/>
          </a:stretch>
        </p:blipFill>
        <p:spPr bwMode="auto">
          <a:xfrm>
            <a:off x="395536" y="3933056"/>
            <a:ext cx="1587985" cy="1237878"/>
          </a:xfrm>
          <a:prstGeom prst="rect">
            <a:avLst/>
          </a:prstGeom>
          <a:noFill/>
        </p:spPr>
      </p:pic>
      <p:pic>
        <p:nvPicPr>
          <p:cNvPr id="29704" name="Picture 8" descr="Крольчонок на белом стоковое фото ©jimbo3904 22509611"/>
          <p:cNvPicPr>
            <a:picLocks noChangeAspect="1" noChangeArrowheads="1"/>
          </p:cNvPicPr>
          <p:nvPr/>
        </p:nvPicPr>
        <p:blipFill>
          <a:blip r:embed="rId4" cstate="print"/>
          <a:srcRect/>
          <a:stretch>
            <a:fillRect/>
          </a:stretch>
        </p:blipFill>
        <p:spPr bwMode="auto">
          <a:xfrm>
            <a:off x="683568" y="5229200"/>
            <a:ext cx="1224136" cy="1328176"/>
          </a:xfrm>
          <a:prstGeom prst="rect">
            <a:avLst/>
          </a:prstGeom>
          <a:noFill/>
        </p:spPr>
      </p:pic>
      <p:pic>
        <p:nvPicPr>
          <p:cNvPr id="29706" name="Picture 10" descr="Корова на белом фоне | Премиум Фото"/>
          <p:cNvPicPr>
            <a:picLocks noChangeAspect="1" noChangeArrowheads="1"/>
          </p:cNvPicPr>
          <p:nvPr/>
        </p:nvPicPr>
        <p:blipFill>
          <a:blip r:embed="rId5" cstate="print"/>
          <a:srcRect l="10869" t="16907" r="16672" b="5803"/>
          <a:stretch>
            <a:fillRect/>
          </a:stretch>
        </p:blipFill>
        <p:spPr bwMode="auto">
          <a:xfrm>
            <a:off x="2555776" y="4725144"/>
            <a:ext cx="1620180" cy="1728192"/>
          </a:xfrm>
          <a:prstGeom prst="rect">
            <a:avLst/>
          </a:prstGeom>
          <a:noFill/>
        </p:spPr>
      </p:pic>
      <p:sp>
        <p:nvSpPr>
          <p:cNvPr id="27" name="Содержимое 2"/>
          <p:cNvSpPr txBox="1">
            <a:spLocks/>
          </p:cNvSpPr>
          <p:nvPr/>
        </p:nvSpPr>
        <p:spPr>
          <a:xfrm>
            <a:off x="2267744" y="4005064"/>
            <a:ext cx="1836712" cy="504056"/>
          </a:xfrm>
          <a:prstGeom prst="rect">
            <a:avLst/>
          </a:prstGeom>
        </p:spPr>
        <p:txBody>
          <a:bodyPr vert="horz">
            <a:normAutofit fontScale="925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животные</a:t>
            </a:r>
            <a:endParaRPr kumimoji="0" lang="ru-RU" sz="26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Содержимое 2"/>
          <p:cNvSpPr txBox="1">
            <a:spLocks/>
          </p:cNvSpPr>
          <p:nvPr/>
        </p:nvSpPr>
        <p:spPr>
          <a:xfrm>
            <a:off x="4644008" y="3933056"/>
            <a:ext cx="1836712" cy="504056"/>
          </a:xfrm>
          <a:prstGeom prst="rect">
            <a:avLst/>
          </a:prstGeom>
        </p:spPr>
        <p:txBody>
          <a:bodyPr vert="horz">
            <a:normAutofit/>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растения</a:t>
            </a:r>
            <a:endParaRPr kumimoji="0" lang="ru-RU" sz="26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0" name="Picture 12" descr="Цветок искусственный (на ножке) Gloria Garden Роза алая, 70 см — купить в  интернет-магазине ОНЛАЙН ТРЕЙД.РУ"/>
          <p:cNvPicPr>
            <a:picLocks noChangeAspect="1" noChangeArrowheads="1"/>
          </p:cNvPicPr>
          <p:nvPr/>
        </p:nvPicPr>
        <p:blipFill>
          <a:blip r:embed="rId6" cstate="print"/>
          <a:srcRect/>
          <a:stretch>
            <a:fillRect/>
          </a:stretch>
        </p:blipFill>
        <p:spPr bwMode="auto">
          <a:xfrm>
            <a:off x="1979712" y="2204864"/>
            <a:ext cx="1008112" cy="1008112"/>
          </a:xfrm>
          <a:prstGeom prst="rect">
            <a:avLst/>
          </a:prstGeom>
          <a:noFill/>
        </p:spPr>
      </p:pic>
      <p:pic>
        <p:nvPicPr>
          <p:cNvPr id="31" name="Picture 8" descr="Крольчонок на белом стоковое фото ©jimbo3904 22509611"/>
          <p:cNvPicPr>
            <a:picLocks noChangeAspect="1" noChangeArrowheads="1"/>
          </p:cNvPicPr>
          <p:nvPr/>
        </p:nvPicPr>
        <p:blipFill>
          <a:blip r:embed="rId4" cstate="print"/>
          <a:srcRect/>
          <a:stretch>
            <a:fillRect/>
          </a:stretch>
        </p:blipFill>
        <p:spPr bwMode="auto">
          <a:xfrm>
            <a:off x="2987824" y="2060848"/>
            <a:ext cx="1224136" cy="1328176"/>
          </a:xfrm>
          <a:prstGeom prst="rect">
            <a:avLst/>
          </a:prstGeom>
          <a:noFill/>
        </p:spPr>
      </p:pic>
      <p:pic>
        <p:nvPicPr>
          <p:cNvPr id="29710" name="Picture 14" descr="Зеленый Весенний Берёза Изолированные На Белом Фоне — стоковые фотографии и  другие картинки Берёза - iStock"/>
          <p:cNvPicPr>
            <a:picLocks noChangeAspect="1" noChangeArrowheads="1"/>
          </p:cNvPicPr>
          <p:nvPr/>
        </p:nvPicPr>
        <p:blipFill>
          <a:blip r:embed="rId7" cstate="print"/>
          <a:srcRect/>
          <a:stretch>
            <a:fillRect/>
          </a:stretch>
        </p:blipFill>
        <p:spPr bwMode="auto">
          <a:xfrm>
            <a:off x="7092280" y="4005064"/>
            <a:ext cx="1715781" cy="2564904"/>
          </a:xfrm>
          <a:prstGeom prst="rect">
            <a:avLst/>
          </a:prstGeom>
          <a:noFill/>
        </p:spPr>
      </p:pic>
      <p:pic>
        <p:nvPicPr>
          <p:cNvPr id="33" name="Picture 14" descr="Зеленый Весенний Берёза Изолированные На Белом Фоне — стоковые фотографии и  другие картинки Берёза - iStock"/>
          <p:cNvPicPr>
            <a:picLocks noChangeAspect="1" noChangeArrowheads="1"/>
          </p:cNvPicPr>
          <p:nvPr/>
        </p:nvPicPr>
        <p:blipFill>
          <a:blip r:embed="rId8" cstate="print"/>
          <a:srcRect/>
          <a:stretch>
            <a:fillRect/>
          </a:stretch>
        </p:blipFill>
        <p:spPr bwMode="auto">
          <a:xfrm>
            <a:off x="4139952" y="1844824"/>
            <a:ext cx="1156066" cy="1728192"/>
          </a:xfrm>
          <a:prstGeom prst="rect">
            <a:avLst/>
          </a:prstGeom>
          <a:noFill/>
        </p:spPr>
      </p:pic>
      <p:pic>
        <p:nvPicPr>
          <p:cNvPr id="34" name="Picture 10" descr="Корова на белом фоне | Премиум Фото"/>
          <p:cNvPicPr>
            <a:picLocks noChangeAspect="1" noChangeArrowheads="1"/>
          </p:cNvPicPr>
          <p:nvPr/>
        </p:nvPicPr>
        <p:blipFill>
          <a:blip r:embed="rId9" cstate="print"/>
          <a:srcRect l="10869" t="16907" r="16672" b="5803"/>
          <a:stretch>
            <a:fillRect/>
          </a:stretch>
        </p:blipFill>
        <p:spPr bwMode="auto">
          <a:xfrm>
            <a:off x="5508104" y="2204864"/>
            <a:ext cx="1152128" cy="1228937"/>
          </a:xfrm>
          <a:prstGeom prst="rect">
            <a:avLst/>
          </a:prstGeom>
          <a:noFill/>
        </p:spPr>
      </p:pic>
      <p:pic>
        <p:nvPicPr>
          <p:cNvPr id="29712" name="Picture 16" descr="Буш картинки, стоковые фото Буш | Depositphotos"/>
          <p:cNvPicPr>
            <a:picLocks noChangeAspect="1" noChangeArrowheads="1"/>
          </p:cNvPicPr>
          <p:nvPr/>
        </p:nvPicPr>
        <p:blipFill>
          <a:blip r:embed="rId10" cstate="print"/>
          <a:srcRect/>
          <a:stretch>
            <a:fillRect/>
          </a:stretch>
        </p:blipFill>
        <p:spPr bwMode="auto">
          <a:xfrm>
            <a:off x="6804248" y="2204864"/>
            <a:ext cx="1778772" cy="1366690"/>
          </a:xfrm>
          <a:prstGeom prst="rect">
            <a:avLst/>
          </a:prstGeom>
          <a:noFill/>
        </p:spPr>
      </p:pic>
      <p:pic>
        <p:nvPicPr>
          <p:cNvPr id="36" name="Picture 16" descr="Буш картинки, стоковые фото Буш | Depositphotos"/>
          <p:cNvPicPr>
            <a:picLocks noChangeAspect="1" noChangeArrowheads="1"/>
          </p:cNvPicPr>
          <p:nvPr/>
        </p:nvPicPr>
        <p:blipFill>
          <a:blip r:embed="rId10" cstate="print"/>
          <a:srcRect/>
          <a:stretch>
            <a:fillRect/>
          </a:stretch>
        </p:blipFill>
        <p:spPr bwMode="auto">
          <a:xfrm>
            <a:off x="5364088" y="5085184"/>
            <a:ext cx="1778772" cy="13666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Картинка шпицев Собаки языком животное белом фоне"/>
          <p:cNvPicPr>
            <a:picLocks noChangeAspect="1" noChangeArrowheads="1"/>
          </p:cNvPicPr>
          <p:nvPr/>
        </p:nvPicPr>
        <p:blipFill>
          <a:blip r:embed="rId2" cstate="print"/>
          <a:srcRect/>
          <a:stretch>
            <a:fillRect/>
          </a:stretch>
        </p:blipFill>
        <p:spPr bwMode="auto">
          <a:xfrm>
            <a:off x="6300192" y="5373216"/>
            <a:ext cx="1841239" cy="1224136"/>
          </a:xfrm>
          <a:prstGeom prst="rect">
            <a:avLst/>
          </a:prstGeom>
          <a:noFill/>
        </p:spPr>
      </p:pic>
      <p:pic>
        <p:nvPicPr>
          <p:cNvPr id="30728" name="Picture 8" descr="Петух белый фон картинки, стоковые фото Петух белый фон | Depositphotos"/>
          <p:cNvPicPr>
            <a:picLocks noChangeAspect="1" noChangeArrowheads="1"/>
          </p:cNvPicPr>
          <p:nvPr/>
        </p:nvPicPr>
        <p:blipFill>
          <a:blip r:embed="rId3" cstate="print"/>
          <a:srcRect/>
          <a:stretch>
            <a:fillRect/>
          </a:stretch>
        </p:blipFill>
        <p:spPr bwMode="auto">
          <a:xfrm flipH="1">
            <a:off x="7092280" y="1988840"/>
            <a:ext cx="1811015" cy="1590676"/>
          </a:xfrm>
          <a:prstGeom prst="rect">
            <a:avLst/>
          </a:prstGeom>
          <a:noFill/>
        </p:spPr>
      </p:pic>
      <p:pic>
        <p:nvPicPr>
          <p:cNvPr id="30726" name="Picture 6" descr="Обои для рабочего стола Бурые Медведи Медведи Животные белом фоне"/>
          <p:cNvPicPr>
            <a:picLocks noChangeAspect="1" noChangeArrowheads="1"/>
          </p:cNvPicPr>
          <p:nvPr/>
        </p:nvPicPr>
        <p:blipFill>
          <a:blip r:embed="rId4" cstate="print"/>
          <a:srcRect l="33168" t="7076" r="18186" b="8014"/>
          <a:stretch>
            <a:fillRect/>
          </a:stretch>
        </p:blipFill>
        <p:spPr bwMode="auto">
          <a:xfrm>
            <a:off x="1187624" y="4941168"/>
            <a:ext cx="1518169" cy="1656184"/>
          </a:xfrm>
          <a:prstGeom prst="rect">
            <a:avLst/>
          </a:prstGeom>
          <a:noFill/>
        </p:spPr>
      </p:pic>
      <p:pic>
        <p:nvPicPr>
          <p:cNvPr id="30722" name="Picture 2" descr="Картинка шпицев Собаки языком животное белом фоне"/>
          <p:cNvPicPr>
            <a:picLocks noChangeAspect="1" noChangeArrowheads="1"/>
          </p:cNvPicPr>
          <p:nvPr/>
        </p:nvPicPr>
        <p:blipFill>
          <a:blip r:embed="rId2" cstate="print"/>
          <a:srcRect/>
          <a:stretch>
            <a:fillRect/>
          </a:stretch>
        </p:blipFill>
        <p:spPr bwMode="auto">
          <a:xfrm>
            <a:off x="1619672" y="2132856"/>
            <a:ext cx="1841239" cy="1224136"/>
          </a:xfrm>
          <a:prstGeom prst="rect">
            <a:avLst/>
          </a:prstGeom>
          <a:noFill/>
        </p:spPr>
      </p:pic>
      <p:sp>
        <p:nvSpPr>
          <p:cNvPr id="2"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a:t>
            </a:r>
            <a:endParaRPr lang="ru-RU" sz="32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640960" cy="541040"/>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Разложи картинки на две группы </a:t>
            </a:r>
          </a:p>
          <a:p>
            <a:endParaRPr lang="ru-RU" dirty="0"/>
          </a:p>
        </p:txBody>
      </p:sp>
      <p:sp>
        <p:nvSpPr>
          <p:cNvPr id="16388" name="AutoShape 4" descr="Картинки ФРУКТЫ (75 карточек для детей). | Семейная Куч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Нужно съедать 10 порций фруктов и овощей в день, чтобы быть здоровым ::  Инфони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cxnSp>
        <p:nvCxnSpPr>
          <p:cNvPr id="18" name="Прямая соединительная линия 17"/>
          <p:cNvCxnSpPr/>
          <p:nvPr/>
        </p:nvCxnSpPr>
        <p:spPr>
          <a:xfrm>
            <a:off x="467544" y="3789040"/>
            <a:ext cx="7992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499992" y="4005064"/>
            <a:ext cx="0" cy="2448272"/>
          </a:xfrm>
          <a:prstGeom prst="line">
            <a:avLst/>
          </a:prstGeom>
        </p:spPr>
        <p:style>
          <a:lnRef idx="1">
            <a:schemeClr val="accent1"/>
          </a:lnRef>
          <a:fillRef idx="0">
            <a:schemeClr val="accent1"/>
          </a:fillRef>
          <a:effectRef idx="0">
            <a:schemeClr val="accent1"/>
          </a:effectRef>
          <a:fontRef idx="minor">
            <a:schemeClr val="tx1"/>
          </a:fontRef>
        </p:style>
      </p:cxnSp>
      <p:sp>
        <p:nvSpPr>
          <p:cNvPr id="29698" name="AutoShape 2" descr="Дикие животные на белом фоне, в природе фотоклипар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Дикие животные на белом фоне, в природе фотоклипар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2" name="Picture 6" descr="Лев – описание, виды, где обитает, чем питается, фото"/>
          <p:cNvPicPr>
            <a:picLocks noChangeAspect="1" noChangeArrowheads="1"/>
          </p:cNvPicPr>
          <p:nvPr/>
        </p:nvPicPr>
        <p:blipFill>
          <a:blip r:embed="rId5" cstate="print"/>
          <a:srcRect/>
          <a:stretch>
            <a:fillRect/>
          </a:stretch>
        </p:blipFill>
        <p:spPr bwMode="auto">
          <a:xfrm>
            <a:off x="395536" y="2132856"/>
            <a:ext cx="1587985" cy="1237878"/>
          </a:xfrm>
          <a:prstGeom prst="rect">
            <a:avLst/>
          </a:prstGeom>
          <a:noFill/>
        </p:spPr>
      </p:pic>
      <p:pic>
        <p:nvPicPr>
          <p:cNvPr id="24" name="Picture 6" descr="Лев – описание, виды, где обитает, чем питается, фото"/>
          <p:cNvPicPr>
            <a:picLocks noChangeAspect="1" noChangeArrowheads="1"/>
          </p:cNvPicPr>
          <p:nvPr/>
        </p:nvPicPr>
        <p:blipFill>
          <a:blip r:embed="rId5" cstate="print"/>
          <a:srcRect r="9309" b="6927"/>
          <a:stretch>
            <a:fillRect/>
          </a:stretch>
        </p:blipFill>
        <p:spPr bwMode="auto">
          <a:xfrm>
            <a:off x="251520" y="3861048"/>
            <a:ext cx="1440160" cy="1152128"/>
          </a:xfrm>
          <a:prstGeom prst="rect">
            <a:avLst/>
          </a:prstGeom>
          <a:noFill/>
        </p:spPr>
      </p:pic>
      <p:pic>
        <p:nvPicPr>
          <p:cNvPr id="29706" name="Picture 10" descr="Корова на белом фоне | Премиум Фото"/>
          <p:cNvPicPr>
            <a:picLocks noChangeAspect="1" noChangeArrowheads="1"/>
          </p:cNvPicPr>
          <p:nvPr/>
        </p:nvPicPr>
        <p:blipFill>
          <a:blip r:embed="rId6" cstate="print"/>
          <a:srcRect l="10869" t="16907" r="16672" b="5803"/>
          <a:stretch>
            <a:fillRect/>
          </a:stretch>
        </p:blipFill>
        <p:spPr bwMode="auto">
          <a:xfrm>
            <a:off x="4932040" y="4509120"/>
            <a:ext cx="1620180" cy="1728192"/>
          </a:xfrm>
          <a:prstGeom prst="rect">
            <a:avLst/>
          </a:prstGeom>
          <a:noFill/>
        </p:spPr>
      </p:pic>
      <p:sp>
        <p:nvSpPr>
          <p:cNvPr id="27" name="Содержимое 2"/>
          <p:cNvSpPr txBox="1">
            <a:spLocks/>
          </p:cNvSpPr>
          <p:nvPr/>
        </p:nvSpPr>
        <p:spPr>
          <a:xfrm>
            <a:off x="1763688" y="3933056"/>
            <a:ext cx="2340768" cy="504056"/>
          </a:xfrm>
          <a:prstGeom prst="rect">
            <a:avLst/>
          </a:prstGeom>
        </p:spPr>
        <p:txBody>
          <a:bodyPr vert="horz">
            <a:normAutofit fontScale="77500" lnSpcReduction="2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Животные дикие</a:t>
            </a:r>
            <a:endParaRPr kumimoji="0" lang="ru-RU" sz="26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Содержимое 2"/>
          <p:cNvSpPr txBox="1">
            <a:spLocks/>
          </p:cNvSpPr>
          <p:nvPr/>
        </p:nvSpPr>
        <p:spPr>
          <a:xfrm>
            <a:off x="4644008" y="3933056"/>
            <a:ext cx="2664296" cy="504056"/>
          </a:xfrm>
          <a:prstGeom prst="rect">
            <a:avLst/>
          </a:prstGeom>
        </p:spPr>
        <p:txBody>
          <a:bodyPr vert="horz">
            <a:normAutofit fontScale="70000" lnSpcReduction="200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Животные домашние</a:t>
            </a:r>
            <a:r>
              <a:rPr kumimoji="0" lang="ru-RU" sz="2600" b="1" i="0" u="none" strike="noStrike" kern="1200" cap="none" spc="0" normalizeH="0" noProof="0" dirty="0" smtClean="0">
                <a:ln>
                  <a:noFill/>
                </a:ln>
                <a:solidFill>
                  <a:srgbClr val="FF0000"/>
                </a:solidFill>
                <a:effectLst/>
                <a:uLnTx/>
                <a:uFillTx/>
                <a:latin typeface="Arial" pitchFamily="34" charset="0"/>
                <a:ea typeface="+mn-ea"/>
                <a:cs typeface="Arial" pitchFamily="34" charset="0"/>
              </a:rPr>
              <a:t> </a:t>
            </a:r>
            <a:endParaRPr kumimoji="0" lang="ru-RU" sz="26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4" name="Picture 10" descr="Корова на белом фоне | Премиум Фото"/>
          <p:cNvPicPr>
            <a:picLocks noChangeAspect="1" noChangeArrowheads="1"/>
          </p:cNvPicPr>
          <p:nvPr/>
        </p:nvPicPr>
        <p:blipFill>
          <a:blip r:embed="rId7" cstate="print"/>
          <a:srcRect l="10869" t="16907" r="16672" b="5803"/>
          <a:stretch>
            <a:fillRect/>
          </a:stretch>
        </p:blipFill>
        <p:spPr bwMode="auto">
          <a:xfrm>
            <a:off x="4499992" y="2204864"/>
            <a:ext cx="1152128" cy="1228937"/>
          </a:xfrm>
          <a:prstGeom prst="rect">
            <a:avLst/>
          </a:prstGeom>
          <a:noFill/>
        </p:spPr>
      </p:pic>
      <p:pic>
        <p:nvPicPr>
          <p:cNvPr id="30724" name="Picture 4" descr="Купить фотообои Зебра на белом фоне на стену в интернет-магазине"/>
          <p:cNvPicPr>
            <a:picLocks noChangeAspect="1" noChangeArrowheads="1"/>
          </p:cNvPicPr>
          <p:nvPr/>
        </p:nvPicPr>
        <p:blipFill>
          <a:blip r:embed="rId8" cstate="print"/>
          <a:srcRect/>
          <a:stretch>
            <a:fillRect/>
          </a:stretch>
        </p:blipFill>
        <p:spPr bwMode="auto">
          <a:xfrm>
            <a:off x="3131840" y="2060848"/>
            <a:ext cx="1217687" cy="1379276"/>
          </a:xfrm>
          <a:prstGeom prst="rect">
            <a:avLst/>
          </a:prstGeom>
          <a:noFill/>
        </p:spPr>
      </p:pic>
      <p:pic>
        <p:nvPicPr>
          <p:cNvPr id="29" name="Picture 4" descr="Купить фотообои Зебра на белом фоне на стену в интернет-магазине"/>
          <p:cNvPicPr>
            <a:picLocks noChangeAspect="1" noChangeArrowheads="1"/>
          </p:cNvPicPr>
          <p:nvPr/>
        </p:nvPicPr>
        <p:blipFill>
          <a:blip r:embed="rId8" cstate="print"/>
          <a:srcRect l="7827"/>
          <a:stretch>
            <a:fillRect/>
          </a:stretch>
        </p:blipFill>
        <p:spPr bwMode="auto">
          <a:xfrm>
            <a:off x="2699792" y="4437112"/>
            <a:ext cx="1649736" cy="2027348"/>
          </a:xfrm>
          <a:prstGeom prst="rect">
            <a:avLst/>
          </a:prstGeom>
          <a:noFill/>
        </p:spPr>
      </p:pic>
      <p:pic>
        <p:nvPicPr>
          <p:cNvPr id="32" name="Picture 6" descr="Обои для рабочего стола Бурые Медведи Медведи Животные белом фоне"/>
          <p:cNvPicPr>
            <a:picLocks noChangeAspect="1" noChangeArrowheads="1"/>
          </p:cNvPicPr>
          <p:nvPr/>
        </p:nvPicPr>
        <p:blipFill>
          <a:blip r:embed="rId4" cstate="print"/>
          <a:srcRect l="33168" t="7076" r="18186" b="8014"/>
          <a:stretch>
            <a:fillRect/>
          </a:stretch>
        </p:blipFill>
        <p:spPr bwMode="auto">
          <a:xfrm>
            <a:off x="5724128" y="1988840"/>
            <a:ext cx="1518169" cy="1656184"/>
          </a:xfrm>
          <a:prstGeom prst="rect">
            <a:avLst/>
          </a:prstGeom>
          <a:noFill/>
        </p:spPr>
      </p:pic>
      <p:pic>
        <p:nvPicPr>
          <p:cNvPr id="35" name="Picture 8" descr="Петух белый фон картинки, стоковые фото Петух белый фон | Depositphotos"/>
          <p:cNvPicPr>
            <a:picLocks noChangeAspect="1" noChangeArrowheads="1"/>
          </p:cNvPicPr>
          <p:nvPr/>
        </p:nvPicPr>
        <p:blipFill>
          <a:blip r:embed="rId9" cstate="print"/>
          <a:srcRect/>
          <a:stretch>
            <a:fillRect/>
          </a:stretch>
        </p:blipFill>
        <p:spPr bwMode="auto">
          <a:xfrm flipH="1">
            <a:off x="7308304" y="4221088"/>
            <a:ext cx="1237138" cy="10866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a:t>
            </a:r>
            <a:endParaRPr lang="ru-RU" sz="32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640960" cy="541040"/>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Разложи картинки по сходству</a:t>
            </a:r>
          </a:p>
          <a:p>
            <a:endParaRPr lang="ru-RU" dirty="0"/>
          </a:p>
        </p:txBody>
      </p:sp>
      <p:sp>
        <p:nvSpPr>
          <p:cNvPr id="16388" name="AutoShape 4" descr="Картинки ФРУКТЫ (75 карточек для детей). | Семейная Куч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Нужно съедать 10 порций фруктов и овощей в день, чтобы быть здоровым ::  Инфони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698" name="AutoShape 2" descr="Дикие животные на белом фоне, в природе фотоклипар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0" name="AutoShape 4" descr="Дикие животные на белом фоне, в природе фотоклипар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46" name="Picture 2" descr="Овца на прозрачном фоне - Овцы - Картинки PNG - Галерейка"/>
          <p:cNvPicPr>
            <a:picLocks noChangeAspect="1" noChangeArrowheads="1"/>
          </p:cNvPicPr>
          <p:nvPr/>
        </p:nvPicPr>
        <p:blipFill>
          <a:blip r:embed="rId2" cstate="print"/>
          <a:srcRect/>
          <a:stretch>
            <a:fillRect/>
          </a:stretch>
        </p:blipFill>
        <p:spPr bwMode="auto">
          <a:xfrm>
            <a:off x="827584" y="2132856"/>
            <a:ext cx="1513389" cy="2073028"/>
          </a:xfrm>
          <a:prstGeom prst="rect">
            <a:avLst/>
          </a:prstGeom>
          <a:noFill/>
        </p:spPr>
      </p:pic>
      <p:pic>
        <p:nvPicPr>
          <p:cNvPr id="31750" name="Picture 6" descr="Гольштейн Корова Стоя Перед Белый Фон — стоковые фотографии и другие  картинки Корова - iStock"/>
          <p:cNvPicPr>
            <a:picLocks noChangeAspect="1" noChangeArrowheads="1"/>
          </p:cNvPicPr>
          <p:nvPr/>
        </p:nvPicPr>
        <p:blipFill>
          <a:blip r:embed="rId3" cstate="print"/>
          <a:srcRect/>
          <a:stretch>
            <a:fillRect/>
          </a:stretch>
        </p:blipFill>
        <p:spPr bwMode="auto">
          <a:xfrm>
            <a:off x="6012160" y="2348880"/>
            <a:ext cx="2664296" cy="1788508"/>
          </a:xfrm>
          <a:prstGeom prst="rect">
            <a:avLst/>
          </a:prstGeom>
          <a:noFill/>
        </p:spPr>
      </p:pic>
      <p:pic>
        <p:nvPicPr>
          <p:cNvPr id="31748" name="Picture 4" descr="Фотография на тему Дерево на белом фоне | PressFoto"/>
          <p:cNvPicPr>
            <a:picLocks noChangeAspect="1" noChangeArrowheads="1"/>
          </p:cNvPicPr>
          <p:nvPr/>
        </p:nvPicPr>
        <p:blipFill>
          <a:blip r:embed="rId4" cstate="print"/>
          <a:srcRect l="18900" t="5040" r="16841" b="2561"/>
          <a:stretch>
            <a:fillRect/>
          </a:stretch>
        </p:blipFill>
        <p:spPr bwMode="auto">
          <a:xfrm>
            <a:off x="3347864" y="2060848"/>
            <a:ext cx="2069903" cy="2232248"/>
          </a:xfrm>
          <a:prstGeom prst="rect">
            <a:avLst/>
          </a:prstGeom>
          <a:noFill/>
        </p:spPr>
      </p:pic>
      <p:pic>
        <p:nvPicPr>
          <p:cNvPr id="31752" name="Picture 8" descr="Шапка Snow Fairy, серая, фирмы «teplo» | P10612.11"/>
          <p:cNvPicPr>
            <a:picLocks noChangeAspect="1" noChangeArrowheads="1"/>
          </p:cNvPicPr>
          <p:nvPr/>
        </p:nvPicPr>
        <p:blipFill>
          <a:blip r:embed="rId5" cstate="print"/>
          <a:srcRect/>
          <a:stretch>
            <a:fillRect/>
          </a:stretch>
        </p:blipFill>
        <p:spPr bwMode="auto">
          <a:xfrm>
            <a:off x="323528" y="4581128"/>
            <a:ext cx="1080120" cy="1080120"/>
          </a:xfrm>
          <a:prstGeom prst="rect">
            <a:avLst/>
          </a:prstGeom>
          <a:noFill/>
        </p:spPr>
      </p:pic>
      <p:cxnSp>
        <p:nvCxnSpPr>
          <p:cNvPr id="31" name="Прямая соединительная линия 30"/>
          <p:cNvCxnSpPr/>
          <p:nvPr/>
        </p:nvCxnSpPr>
        <p:spPr>
          <a:xfrm>
            <a:off x="2987824" y="2060848"/>
            <a:ext cx="0" cy="4248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5796136" y="1988840"/>
            <a:ext cx="0" cy="4320480"/>
          </a:xfrm>
          <a:prstGeom prst="line">
            <a:avLst/>
          </a:prstGeom>
        </p:spPr>
        <p:style>
          <a:lnRef idx="1">
            <a:schemeClr val="accent1"/>
          </a:lnRef>
          <a:fillRef idx="0">
            <a:schemeClr val="accent1"/>
          </a:fillRef>
          <a:effectRef idx="0">
            <a:schemeClr val="accent1"/>
          </a:effectRef>
          <a:fontRef idx="minor">
            <a:schemeClr val="tx1"/>
          </a:fontRef>
        </p:style>
      </p:cxnSp>
      <p:pic>
        <p:nvPicPr>
          <p:cNvPr id="31754" name="Picture 10" descr="Зимний многоцветный шерстяной шарф на белом фоне Стоковое Изображение -  изображение насчитывающей женщина, лично: 157251383"/>
          <p:cNvPicPr>
            <a:picLocks noChangeAspect="1" noChangeArrowheads="1"/>
          </p:cNvPicPr>
          <p:nvPr/>
        </p:nvPicPr>
        <p:blipFill>
          <a:blip r:embed="rId6" cstate="print"/>
          <a:srcRect l="16543" t="17187" r="17285" b="14063"/>
          <a:stretch>
            <a:fillRect/>
          </a:stretch>
        </p:blipFill>
        <p:spPr bwMode="auto">
          <a:xfrm>
            <a:off x="1763688" y="4653136"/>
            <a:ext cx="981927" cy="1080120"/>
          </a:xfrm>
          <a:prstGeom prst="rect">
            <a:avLst/>
          </a:prstGeom>
          <a:noFill/>
        </p:spPr>
      </p:pic>
      <p:pic>
        <p:nvPicPr>
          <p:cNvPr id="31758" name="Picture 14" descr="Теплые шерстяные варежки изолированные на белом фоне связанные. Розовый K  Стоковое Фото - изображение насчитывающей получите, вязать: 171828872"/>
          <p:cNvPicPr>
            <a:picLocks noChangeAspect="1" noChangeArrowheads="1"/>
          </p:cNvPicPr>
          <p:nvPr/>
        </p:nvPicPr>
        <p:blipFill>
          <a:blip r:embed="rId7" cstate="print"/>
          <a:srcRect t="25505" b="12857"/>
          <a:stretch>
            <a:fillRect/>
          </a:stretch>
        </p:blipFill>
        <p:spPr bwMode="auto">
          <a:xfrm>
            <a:off x="1043608" y="5661248"/>
            <a:ext cx="1060748" cy="980728"/>
          </a:xfrm>
          <a:prstGeom prst="rect">
            <a:avLst/>
          </a:prstGeom>
          <a:noFill/>
        </p:spPr>
      </p:pic>
      <p:pic>
        <p:nvPicPr>
          <p:cNvPr id="31760" name="Picture 16" descr="Деревянный стол на белом фоне | Бесплатно векторы"/>
          <p:cNvPicPr>
            <a:picLocks noChangeAspect="1" noChangeArrowheads="1"/>
          </p:cNvPicPr>
          <p:nvPr/>
        </p:nvPicPr>
        <p:blipFill>
          <a:blip r:embed="rId8" cstate="print"/>
          <a:srcRect/>
          <a:stretch>
            <a:fillRect/>
          </a:stretch>
        </p:blipFill>
        <p:spPr bwMode="auto">
          <a:xfrm>
            <a:off x="3203848" y="4725144"/>
            <a:ext cx="1058856" cy="504056"/>
          </a:xfrm>
          <a:prstGeom prst="rect">
            <a:avLst/>
          </a:prstGeom>
          <a:noFill/>
        </p:spPr>
      </p:pic>
      <p:pic>
        <p:nvPicPr>
          <p:cNvPr id="31762" name="Picture 18" descr="23 ЛУЧШИЕ &amp;quot;Модель Мебели На Белом Фоне&amp;quot; ИЗОБРАЖЕНИЯ, СТОКОВЫЕ ФОТО И  ВЕКТОРНЫЕ ОБЪЕКТЫ | Adobe Stock"/>
          <p:cNvPicPr>
            <a:picLocks noChangeAspect="1" noChangeArrowheads="1"/>
          </p:cNvPicPr>
          <p:nvPr/>
        </p:nvPicPr>
        <p:blipFill>
          <a:blip r:embed="rId9" cstate="print"/>
          <a:srcRect l="27778" t="7407"/>
          <a:stretch>
            <a:fillRect/>
          </a:stretch>
        </p:blipFill>
        <p:spPr bwMode="auto">
          <a:xfrm>
            <a:off x="4788024" y="4797152"/>
            <a:ext cx="936104" cy="1800200"/>
          </a:xfrm>
          <a:prstGeom prst="rect">
            <a:avLst/>
          </a:prstGeom>
          <a:noFill/>
        </p:spPr>
      </p:pic>
      <p:sp>
        <p:nvSpPr>
          <p:cNvPr id="31764" name="AutoShape 20" descr="Забор на белом фоне (52 фото) » НА ДАЧЕ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66" name="Picture 22" descr="сад забором, сад ограждения фон, Баттен, деревянный забор PNG и PSD-файл  пнг для бесплатной загрузки"/>
          <p:cNvPicPr>
            <a:picLocks noChangeAspect="1" noChangeArrowheads="1"/>
          </p:cNvPicPr>
          <p:nvPr/>
        </p:nvPicPr>
        <p:blipFill>
          <a:blip r:embed="rId10" cstate="print"/>
          <a:srcRect/>
          <a:stretch>
            <a:fillRect/>
          </a:stretch>
        </p:blipFill>
        <p:spPr bwMode="auto">
          <a:xfrm>
            <a:off x="3203848" y="5373216"/>
            <a:ext cx="1196752" cy="1196752"/>
          </a:xfrm>
          <a:prstGeom prst="rect">
            <a:avLst/>
          </a:prstGeom>
          <a:noFill/>
        </p:spPr>
      </p:pic>
      <p:cxnSp>
        <p:nvCxnSpPr>
          <p:cNvPr id="41" name="Прямая соединительная линия 40"/>
          <p:cNvCxnSpPr/>
          <p:nvPr/>
        </p:nvCxnSpPr>
        <p:spPr>
          <a:xfrm>
            <a:off x="179512" y="4293096"/>
            <a:ext cx="8712968" cy="0"/>
          </a:xfrm>
          <a:prstGeom prst="line">
            <a:avLst/>
          </a:prstGeom>
        </p:spPr>
        <p:style>
          <a:lnRef idx="1">
            <a:schemeClr val="accent1"/>
          </a:lnRef>
          <a:fillRef idx="0">
            <a:schemeClr val="accent1"/>
          </a:fillRef>
          <a:effectRef idx="0">
            <a:schemeClr val="accent1"/>
          </a:effectRef>
          <a:fontRef idx="minor">
            <a:schemeClr val="tx1"/>
          </a:fontRef>
        </p:style>
      </p:cxnSp>
      <p:pic>
        <p:nvPicPr>
          <p:cNvPr id="31768" name="Picture 24" descr="Почему молочный коктейль нельзя давать детям | Журнал &amp;quot;Мой ребенок&amp;quot;"/>
          <p:cNvPicPr>
            <a:picLocks noChangeAspect="1" noChangeArrowheads="1"/>
          </p:cNvPicPr>
          <p:nvPr/>
        </p:nvPicPr>
        <p:blipFill>
          <a:blip r:embed="rId11" cstate="print"/>
          <a:srcRect/>
          <a:stretch>
            <a:fillRect/>
          </a:stretch>
        </p:blipFill>
        <p:spPr bwMode="auto">
          <a:xfrm>
            <a:off x="6012160" y="4581128"/>
            <a:ext cx="1174253" cy="1378471"/>
          </a:xfrm>
          <a:prstGeom prst="rect">
            <a:avLst/>
          </a:prstGeom>
          <a:noFill/>
        </p:spPr>
      </p:pic>
      <p:sp>
        <p:nvSpPr>
          <p:cNvPr id="31770" name="AutoShape 26" descr="Сыр на белом фоне | Премиум Фот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1772" name="Picture 28" descr="Фото Сыры Еда Много Белый фон"/>
          <p:cNvPicPr>
            <a:picLocks noChangeAspect="1" noChangeArrowheads="1"/>
          </p:cNvPicPr>
          <p:nvPr/>
        </p:nvPicPr>
        <p:blipFill>
          <a:blip r:embed="rId12" cstate="print"/>
          <a:srcRect/>
          <a:stretch>
            <a:fillRect/>
          </a:stretch>
        </p:blipFill>
        <p:spPr bwMode="auto">
          <a:xfrm>
            <a:off x="7380312" y="4509120"/>
            <a:ext cx="1259632" cy="947036"/>
          </a:xfrm>
          <a:prstGeom prst="rect">
            <a:avLst/>
          </a:prstGeom>
          <a:noFill/>
        </p:spPr>
      </p:pic>
      <p:pic>
        <p:nvPicPr>
          <p:cNvPr id="31774" name="Picture 30" descr="Картинка Мороженое Вафельный рожок Еда втроем Белый фон сладкая еда"/>
          <p:cNvPicPr>
            <a:picLocks noChangeAspect="1" noChangeArrowheads="1"/>
          </p:cNvPicPr>
          <p:nvPr/>
        </p:nvPicPr>
        <p:blipFill>
          <a:blip r:embed="rId13" cstate="print"/>
          <a:srcRect/>
          <a:stretch>
            <a:fillRect/>
          </a:stretch>
        </p:blipFill>
        <p:spPr bwMode="auto">
          <a:xfrm>
            <a:off x="7380312" y="5517232"/>
            <a:ext cx="1414906" cy="93295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Дикие и домашние животные </a:t>
            </a:r>
            <a:endParaRPr lang="ru-RU" sz="3200" dirty="0">
              <a:solidFill>
                <a:schemeClr val="tx1"/>
              </a:solidFill>
              <a:latin typeface="Arial" pitchFamily="34" charset="0"/>
              <a:cs typeface="Arial" pitchFamily="34" charset="0"/>
            </a:endParaRPr>
          </a:p>
        </p:txBody>
      </p:sp>
      <p:pic>
        <p:nvPicPr>
          <p:cNvPr id="7" name="01.wmv">
            <a:hlinkClick r:id="" action="ppaction://media"/>
          </p:cNvPr>
          <p:cNvPicPr>
            <a:picLocks noGrp="1" noRot="1" noChangeAspect="1"/>
          </p:cNvPicPr>
          <p:nvPr>
            <p:ph sz="quarter" idx="1"/>
            <a:videoFile r:link="rId1"/>
          </p:nvPr>
        </p:nvPicPr>
        <p:blipFill>
          <a:blip r:embed="rId3" cstate="print"/>
          <a:stretch>
            <a:fillRect/>
          </a:stretch>
        </p:blipFill>
        <p:spPr>
          <a:xfrm>
            <a:off x="251520" y="1556792"/>
            <a:ext cx="8648961" cy="486504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139952" y="1447800"/>
            <a:ext cx="4546848" cy="4572000"/>
          </a:xfrm>
        </p:spPr>
        <p:txBody>
          <a:bodyPr/>
          <a:lstStyle/>
          <a:p>
            <a:pPr algn="ctr">
              <a:buNone/>
            </a:pPr>
            <a:r>
              <a:rPr lang="ru-RU" b="1" dirty="0" smtClean="0">
                <a:latin typeface="Arial" pitchFamily="34" charset="0"/>
                <a:cs typeface="Arial" pitchFamily="34" charset="0"/>
              </a:rPr>
              <a:t>ЭТО: </a:t>
            </a:r>
          </a:p>
          <a:p>
            <a:pPr>
              <a:buNone/>
            </a:pPr>
            <a:r>
              <a:rPr lang="ru-RU" dirty="0" smtClean="0">
                <a:latin typeface="Arial" pitchFamily="34" charset="0"/>
                <a:cs typeface="Arial" pitchFamily="34" charset="0"/>
              </a:rPr>
              <a:t>Домашнее животное </a:t>
            </a:r>
          </a:p>
          <a:p>
            <a:pPr>
              <a:buNone/>
            </a:pPr>
            <a:r>
              <a:rPr lang="ru-RU" dirty="0" smtClean="0">
                <a:latin typeface="Arial" pitchFamily="34" charset="0"/>
                <a:cs typeface="Arial" pitchFamily="34" charset="0"/>
              </a:rPr>
              <a:t>Маленький</a:t>
            </a:r>
          </a:p>
          <a:p>
            <a:pPr>
              <a:buNone/>
            </a:pPr>
            <a:r>
              <a:rPr lang="ru-RU" dirty="0" smtClean="0">
                <a:latin typeface="Arial" pitchFamily="34" charset="0"/>
                <a:cs typeface="Arial" pitchFamily="34" charset="0"/>
              </a:rPr>
              <a:t>Пушистый </a:t>
            </a:r>
          </a:p>
          <a:p>
            <a:pPr>
              <a:buNone/>
            </a:pPr>
            <a:endParaRPr lang="ru-RU" dirty="0">
              <a:latin typeface="Arial" pitchFamily="34" charset="0"/>
              <a:cs typeface="Arial" pitchFamily="34" charset="0"/>
            </a:endParaRPr>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словарного запаса</a:t>
            </a:r>
            <a:endParaRPr lang="ru-RU" sz="3200" dirty="0">
              <a:solidFill>
                <a:schemeClr val="tx1"/>
              </a:solidFill>
              <a:latin typeface="Arial" pitchFamily="34" charset="0"/>
              <a:cs typeface="Arial" pitchFamily="34" charset="0"/>
            </a:endParaRPr>
          </a:p>
        </p:txBody>
      </p:sp>
      <p:pic>
        <p:nvPicPr>
          <p:cNvPr id="32770" name="Picture 2" descr="Котенок на белом фоне (54 фото)"/>
          <p:cNvPicPr>
            <a:picLocks noChangeAspect="1" noChangeArrowheads="1"/>
          </p:cNvPicPr>
          <p:nvPr/>
        </p:nvPicPr>
        <p:blipFill>
          <a:blip r:embed="rId2" cstate="print"/>
          <a:srcRect/>
          <a:stretch>
            <a:fillRect/>
          </a:stretch>
        </p:blipFill>
        <p:spPr bwMode="auto">
          <a:xfrm>
            <a:off x="395536" y="1412776"/>
            <a:ext cx="3616635" cy="48245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словарного запаса</a:t>
            </a:r>
            <a:endParaRPr lang="ru-RU" sz="3200" dirty="0">
              <a:solidFill>
                <a:schemeClr val="tx1"/>
              </a:solidFill>
              <a:latin typeface="Arial" pitchFamily="34" charset="0"/>
              <a:cs typeface="Arial" pitchFamily="34" charset="0"/>
            </a:endParaRPr>
          </a:p>
        </p:txBody>
      </p:sp>
      <p:sp>
        <p:nvSpPr>
          <p:cNvPr id="5" name="Содержимое 4"/>
          <p:cNvSpPr>
            <a:spLocks noGrp="1"/>
          </p:cNvSpPr>
          <p:nvPr>
            <p:ph sz="quarter" idx="1"/>
          </p:nvPr>
        </p:nvSpPr>
        <p:spPr>
          <a:xfrm>
            <a:off x="251520" y="1447800"/>
            <a:ext cx="8892480" cy="685056"/>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Соедини картинки по цвету </a:t>
            </a:r>
          </a:p>
          <a:p>
            <a:endParaRPr lang="ru-RU" dirty="0"/>
          </a:p>
        </p:txBody>
      </p:sp>
      <p:pic>
        <p:nvPicPr>
          <p:cNvPr id="33794" name="Picture 2" descr="Черная пантера гуляет в лесах Подмосковья"/>
          <p:cNvPicPr>
            <a:picLocks noChangeAspect="1" noChangeArrowheads="1"/>
          </p:cNvPicPr>
          <p:nvPr/>
        </p:nvPicPr>
        <p:blipFill>
          <a:blip r:embed="rId2" cstate="print"/>
          <a:srcRect/>
          <a:stretch>
            <a:fillRect/>
          </a:stretch>
        </p:blipFill>
        <p:spPr bwMode="auto">
          <a:xfrm>
            <a:off x="539552" y="2996952"/>
            <a:ext cx="2592288" cy="1703238"/>
          </a:xfrm>
          <a:prstGeom prst="rect">
            <a:avLst/>
          </a:prstGeom>
          <a:noFill/>
        </p:spPr>
      </p:pic>
      <p:sp>
        <p:nvSpPr>
          <p:cNvPr id="7" name="Содержимое 4"/>
          <p:cNvSpPr txBox="1">
            <a:spLocks/>
          </p:cNvSpPr>
          <p:nvPr/>
        </p:nvSpPr>
        <p:spPr>
          <a:xfrm>
            <a:off x="251520" y="5445224"/>
            <a:ext cx="8640960" cy="685056"/>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ru-RU"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КРАСНЫЙ              ЗЕЛЕНЫЙ            ЧЕРНЫЙ </a:t>
            </a:r>
            <a:endParaRPr kumimoji="0" lang="ru-RU"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3796" name="AutoShape 4" descr="Кожаная красная сумка Metropolis среднего размера – Италия, красного цвета,  натуральная кожа. Купить в интернет-магазине в Москве. Цена 19430 ру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3798" name="Picture 6" descr="Красная сумка через плечо от Furla, 12,999 руб. | Lamoda | Лукастик"/>
          <p:cNvPicPr>
            <a:picLocks noChangeAspect="1" noChangeArrowheads="1"/>
          </p:cNvPicPr>
          <p:nvPr/>
        </p:nvPicPr>
        <p:blipFill>
          <a:blip r:embed="rId3" cstate="print"/>
          <a:srcRect l="8627" t="28391" r="9417" b="7355"/>
          <a:stretch>
            <a:fillRect/>
          </a:stretch>
        </p:blipFill>
        <p:spPr bwMode="auto">
          <a:xfrm>
            <a:off x="3563888" y="2348880"/>
            <a:ext cx="2160240" cy="2444482"/>
          </a:xfrm>
          <a:prstGeom prst="rect">
            <a:avLst/>
          </a:prstGeom>
          <a:noFill/>
        </p:spPr>
      </p:pic>
      <p:pic>
        <p:nvPicPr>
          <p:cNvPr id="33800" name="Picture 8" descr="Кофта вязаная AliExpress wholesale 2017 Ulzzan Korean Style Girl Loose  Pullover Sweater Autumn Women Knitted Sweater Pullovers Green Gray Burgundy  Blue | отзывы"/>
          <p:cNvPicPr>
            <a:picLocks noChangeAspect="1" noChangeArrowheads="1"/>
          </p:cNvPicPr>
          <p:nvPr/>
        </p:nvPicPr>
        <p:blipFill>
          <a:blip r:embed="rId4" cstate="print"/>
          <a:srcRect/>
          <a:stretch>
            <a:fillRect/>
          </a:stretch>
        </p:blipFill>
        <p:spPr bwMode="auto">
          <a:xfrm>
            <a:off x="6156176" y="2276872"/>
            <a:ext cx="2427784" cy="2427784"/>
          </a:xfrm>
          <a:prstGeom prst="rect">
            <a:avLst/>
          </a:prstGeom>
          <a:noFill/>
        </p:spPr>
      </p:pic>
      <p:cxnSp>
        <p:nvCxnSpPr>
          <p:cNvPr id="12" name="Прямая со стрелкой 11"/>
          <p:cNvCxnSpPr/>
          <p:nvPr/>
        </p:nvCxnSpPr>
        <p:spPr>
          <a:xfrm flipH="1" flipV="1">
            <a:off x="2627784" y="4869160"/>
            <a:ext cx="4536504"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flipV="1">
            <a:off x="2195736" y="4869160"/>
            <a:ext cx="216024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V="1">
            <a:off x="4860032" y="4725144"/>
            <a:ext cx="216024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словарного запаса</a:t>
            </a:r>
            <a:endParaRPr lang="ru-RU" sz="3200" dirty="0">
              <a:solidFill>
                <a:schemeClr val="tx1"/>
              </a:solidFill>
              <a:latin typeface="Arial" pitchFamily="34" charset="0"/>
              <a:cs typeface="Arial" pitchFamily="34" charset="0"/>
            </a:endParaRPr>
          </a:p>
        </p:txBody>
      </p:sp>
      <p:sp>
        <p:nvSpPr>
          <p:cNvPr id="5" name="Содержимое 4"/>
          <p:cNvSpPr>
            <a:spLocks noGrp="1"/>
          </p:cNvSpPr>
          <p:nvPr>
            <p:ph sz="quarter" idx="1"/>
          </p:nvPr>
        </p:nvSpPr>
        <p:spPr>
          <a:xfrm>
            <a:off x="251520" y="1447800"/>
            <a:ext cx="8892480" cy="685056"/>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Соедини картинки величине</a:t>
            </a:r>
          </a:p>
          <a:p>
            <a:endParaRPr lang="ru-RU" dirty="0"/>
          </a:p>
        </p:txBody>
      </p:sp>
      <p:sp>
        <p:nvSpPr>
          <p:cNvPr id="7" name="Содержимое 4"/>
          <p:cNvSpPr txBox="1">
            <a:spLocks/>
          </p:cNvSpPr>
          <p:nvPr/>
        </p:nvSpPr>
        <p:spPr>
          <a:xfrm>
            <a:off x="251520" y="5445224"/>
            <a:ext cx="8640960" cy="685056"/>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ru-RU" sz="2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БОЛЬШОЙ                    МАЛЕНЬКИЙ </a:t>
            </a:r>
            <a:endParaRPr kumimoji="0" lang="ru-RU"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3796" name="AutoShape 4" descr="Кожаная красная сумка Metropolis среднего размера – Италия, красного цвета,  натуральная кожа. Купить в интернет-магазине в Москве. Цена 19430 ру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2" name="Picture 2" descr="Арбуз"/>
          <p:cNvPicPr>
            <a:picLocks noChangeAspect="1" noChangeArrowheads="1"/>
          </p:cNvPicPr>
          <p:nvPr/>
        </p:nvPicPr>
        <p:blipFill>
          <a:blip r:embed="rId2" cstate="print"/>
          <a:srcRect/>
          <a:stretch>
            <a:fillRect/>
          </a:stretch>
        </p:blipFill>
        <p:spPr bwMode="auto">
          <a:xfrm>
            <a:off x="4499992" y="2276872"/>
            <a:ext cx="3878796" cy="2585864"/>
          </a:xfrm>
          <a:prstGeom prst="rect">
            <a:avLst/>
          </a:prstGeom>
          <a:noFill/>
        </p:spPr>
      </p:pic>
      <p:pic>
        <p:nvPicPr>
          <p:cNvPr id="35844" name="Picture 4" descr="Малина - «ягода здоровья и долголетия»"/>
          <p:cNvPicPr>
            <a:picLocks noChangeAspect="1" noChangeArrowheads="1"/>
          </p:cNvPicPr>
          <p:nvPr/>
        </p:nvPicPr>
        <p:blipFill>
          <a:blip r:embed="rId3" cstate="print"/>
          <a:srcRect/>
          <a:stretch>
            <a:fillRect/>
          </a:stretch>
        </p:blipFill>
        <p:spPr bwMode="auto">
          <a:xfrm>
            <a:off x="899592" y="2276872"/>
            <a:ext cx="3552395" cy="2664296"/>
          </a:xfrm>
          <a:prstGeom prst="rect">
            <a:avLst/>
          </a:prstGeom>
          <a:noFill/>
        </p:spPr>
      </p:pic>
      <p:cxnSp>
        <p:nvCxnSpPr>
          <p:cNvPr id="17" name="Прямая со стрелкой 16"/>
          <p:cNvCxnSpPr/>
          <p:nvPr/>
        </p:nvCxnSpPr>
        <p:spPr>
          <a:xfrm flipV="1">
            <a:off x="2843808" y="4509120"/>
            <a:ext cx="2232248" cy="9361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flipH="1" flipV="1">
            <a:off x="3851920" y="4581128"/>
            <a:ext cx="2304256"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словарного запаса</a:t>
            </a:r>
            <a:endParaRPr lang="ru-RU" sz="3200" dirty="0">
              <a:solidFill>
                <a:schemeClr val="tx1"/>
              </a:solidFill>
              <a:latin typeface="Arial" pitchFamily="34" charset="0"/>
              <a:cs typeface="Arial" pitchFamily="34" charset="0"/>
            </a:endParaRPr>
          </a:p>
        </p:txBody>
      </p:sp>
      <p:sp>
        <p:nvSpPr>
          <p:cNvPr id="5" name="Содержимое 4"/>
          <p:cNvSpPr>
            <a:spLocks noGrp="1"/>
          </p:cNvSpPr>
          <p:nvPr>
            <p:ph sz="quarter" idx="1"/>
          </p:nvPr>
        </p:nvSpPr>
        <p:spPr>
          <a:xfrm>
            <a:off x="251520" y="1447800"/>
            <a:ext cx="8892480" cy="685056"/>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Соедини картинки по форме </a:t>
            </a:r>
          </a:p>
          <a:p>
            <a:endParaRPr lang="ru-RU" dirty="0"/>
          </a:p>
        </p:txBody>
      </p:sp>
      <p:sp>
        <p:nvSpPr>
          <p:cNvPr id="7" name="Содержимое 4"/>
          <p:cNvSpPr txBox="1">
            <a:spLocks/>
          </p:cNvSpPr>
          <p:nvPr/>
        </p:nvSpPr>
        <p:spPr>
          <a:xfrm>
            <a:off x="251520" y="5445224"/>
            <a:ext cx="8640960" cy="685056"/>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ru-RU" sz="2600" b="1" dirty="0" smtClean="0">
                <a:latin typeface="Arial" pitchFamily="34" charset="0"/>
                <a:cs typeface="Arial" pitchFamily="34" charset="0"/>
              </a:rPr>
              <a:t>КВАДРАТ      КРУГ     ПРЯМОУГОЛЬНИК   ТРЕУГОЛЬНИК</a:t>
            </a:r>
            <a:endParaRPr kumimoji="0" lang="ru-RU"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33796" name="AutoShape 4" descr="Кожаная красная сумка Metropolis среднего размера – Италия, красного цвета,  натуральная кожа. Купить в интернет-магазине в Москве. Цена 19430 ру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18" name="Picture 2" descr="Книга: &amp;quot;Наука не скука. Ученые ответы на детские вопросы&amp;quot; - Бейнье, Фишу.  Купить книгу, читать рецензии | ISBN 978-5-00116-234-6 | Лабиринт"/>
          <p:cNvPicPr>
            <a:picLocks noChangeAspect="1" noChangeArrowheads="1"/>
          </p:cNvPicPr>
          <p:nvPr/>
        </p:nvPicPr>
        <p:blipFill>
          <a:blip r:embed="rId2" cstate="print"/>
          <a:srcRect/>
          <a:stretch>
            <a:fillRect/>
          </a:stretch>
        </p:blipFill>
        <p:spPr bwMode="auto">
          <a:xfrm>
            <a:off x="467544" y="2276872"/>
            <a:ext cx="1440160" cy="2150465"/>
          </a:xfrm>
          <a:prstGeom prst="rect">
            <a:avLst/>
          </a:prstGeom>
          <a:noFill/>
        </p:spPr>
      </p:pic>
      <p:pic>
        <p:nvPicPr>
          <p:cNvPr id="34820" name="Picture 4" descr="Стихи к подарку мяч — 5 поздравлений — stost.ru"/>
          <p:cNvPicPr>
            <a:picLocks noChangeAspect="1" noChangeArrowheads="1"/>
          </p:cNvPicPr>
          <p:nvPr/>
        </p:nvPicPr>
        <p:blipFill>
          <a:blip r:embed="rId3" cstate="print"/>
          <a:srcRect/>
          <a:stretch>
            <a:fillRect/>
          </a:stretch>
        </p:blipFill>
        <p:spPr bwMode="auto">
          <a:xfrm>
            <a:off x="6804248" y="2780928"/>
            <a:ext cx="1298666" cy="1368152"/>
          </a:xfrm>
          <a:prstGeom prst="rect">
            <a:avLst/>
          </a:prstGeom>
          <a:noFill/>
        </p:spPr>
      </p:pic>
      <p:sp>
        <p:nvSpPr>
          <p:cNvPr id="34822" name="AutoShape 6" descr="Конспект занятия «Пирамидка, конструктор, куби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4" name="Picture 8" descr="Пирамидка детей иллюстрация вектора. иллюстрации насчитывающей ребенок -  26474406"/>
          <p:cNvPicPr>
            <a:picLocks noChangeAspect="1" noChangeArrowheads="1"/>
          </p:cNvPicPr>
          <p:nvPr/>
        </p:nvPicPr>
        <p:blipFill>
          <a:blip r:embed="rId4" cstate="print"/>
          <a:srcRect/>
          <a:stretch>
            <a:fillRect/>
          </a:stretch>
        </p:blipFill>
        <p:spPr bwMode="auto">
          <a:xfrm>
            <a:off x="4499992" y="2276872"/>
            <a:ext cx="2046040" cy="2046040"/>
          </a:xfrm>
          <a:prstGeom prst="rect">
            <a:avLst/>
          </a:prstGeom>
          <a:noFill/>
        </p:spPr>
      </p:pic>
      <p:pic>
        <p:nvPicPr>
          <p:cNvPr id="34826" name="Picture 10" descr="Часы Настенные Квадратные ( 210 Х 210 ) RIKON — Купить Недорого на Bigl.ua  (653062548)"/>
          <p:cNvPicPr>
            <a:picLocks noChangeAspect="1" noChangeArrowheads="1"/>
          </p:cNvPicPr>
          <p:nvPr/>
        </p:nvPicPr>
        <p:blipFill>
          <a:blip r:embed="rId5" cstate="print"/>
          <a:srcRect/>
          <a:stretch>
            <a:fillRect/>
          </a:stretch>
        </p:blipFill>
        <p:spPr bwMode="auto">
          <a:xfrm>
            <a:off x="2195736" y="2204864"/>
            <a:ext cx="2304256" cy="2272057"/>
          </a:xfrm>
          <a:prstGeom prst="rect">
            <a:avLst/>
          </a:prstGeom>
          <a:noFill/>
        </p:spPr>
      </p:pic>
      <p:cxnSp>
        <p:nvCxnSpPr>
          <p:cNvPr id="18" name="Прямая со стрелкой 17"/>
          <p:cNvCxnSpPr/>
          <p:nvPr/>
        </p:nvCxnSpPr>
        <p:spPr>
          <a:xfrm flipV="1">
            <a:off x="1259632" y="4581128"/>
            <a:ext cx="1728192" cy="7920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V="1">
            <a:off x="2699792" y="4149080"/>
            <a:ext cx="4536504" cy="13681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flipH="1" flipV="1">
            <a:off x="5580112" y="4437112"/>
            <a:ext cx="1728192" cy="10081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H="1" flipV="1">
            <a:off x="1475656" y="4509120"/>
            <a:ext cx="3816424" cy="9361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354162"/>
          </a:xfrm>
        </p:spPr>
        <p:txBody>
          <a:bodyPr>
            <a:noAutofit/>
          </a:bodyPr>
          <a:lstStyle/>
          <a:p>
            <a:pPr algn="ctr"/>
            <a:r>
              <a:rPr lang="ru-RU" sz="2400" dirty="0" smtClean="0">
                <a:solidFill>
                  <a:schemeClr val="tx1"/>
                </a:solidFill>
                <a:latin typeface="Arial" pitchFamily="34" charset="0"/>
                <a:cs typeface="Arial" pitchFamily="34" charset="0"/>
              </a:rPr>
              <a:t>Нарушения познавательной деятельности накладывают отпечаток на формирование пассивного и активного словаря</a:t>
            </a: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467544" y="5157192"/>
            <a:ext cx="8219256" cy="862608"/>
          </a:xfrm>
        </p:spPr>
        <p:txBody>
          <a:bodyPr>
            <a:normAutofit/>
          </a:bodyPr>
          <a:lstStyle/>
          <a:p>
            <a:pPr>
              <a:buNone/>
            </a:pPr>
            <a:r>
              <a:rPr lang="ru-RU" dirty="0" smtClean="0">
                <a:latin typeface="Arial" pitchFamily="34" charset="0"/>
                <a:cs typeface="Arial" pitchFamily="34" charset="0"/>
              </a:rPr>
              <a:t>В.Г. Петрова          Н.В. </a:t>
            </a:r>
            <a:r>
              <a:rPr lang="ru-RU" dirty="0" err="1" smtClean="0">
                <a:latin typeface="Arial" pitchFamily="34" charset="0"/>
                <a:cs typeface="Arial" pitchFamily="34" charset="0"/>
              </a:rPr>
              <a:t>Тарасенко</a:t>
            </a:r>
            <a:r>
              <a:rPr lang="ru-RU" dirty="0" smtClean="0">
                <a:latin typeface="Arial" pitchFamily="34" charset="0"/>
                <a:cs typeface="Arial" pitchFamily="34" charset="0"/>
              </a:rPr>
              <a:t>        Г.М. </a:t>
            </a:r>
            <a:r>
              <a:rPr lang="ru-RU" dirty="0" err="1" smtClean="0">
                <a:latin typeface="Arial" pitchFamily="34" charset="0"/>
                <a:cs typeface="Arial" pitchFamily="34" charset="0"/>
              </a:rPr>
              <a:t>Дульнев</a:t>
            </a:r>
            <a:r>
              <a:rPr lang="ru-RU" dirty="0" smtClean="0">
                <a:latin typeface="Arial" pitchFamily="34" charset="0"/>
                <a:cs typeface="Arial" pitchFamily="34" charset="0"/>
              </a:rPr>
              <a:t>   </a:t>
            </a:r>
            <a:endParaRPr lang="ru-RU" dirty="0">
              <a:latin typeface="Arial" pitchFamily="34" charset="0"/>
              <a:cs typeface="Arial" pitchFamily="34" charset="0"/>
            </a:endParaRPr>
          </a:p>
        </p:txBody>
      </p:sp>
      <p:pic>
        <p:nvPicPr>
          <p:cNvPr id="13314" name="Picture 2" descr="Первый наставник, учитель и друг. Заслуженному учителю РСФСР Вере Петровой  исполнилось 90 лет | Магнитогорск"/>
          <p:cNvPicPr>
            <a:picLocks noChangeAspect="1" noChangeArrowheads="1"/>
          </p:cNvPicPr>
          <p:nvPr/>
        </p:nvPicPr>
        <p:blipFill>
          <a:blip r:embed="rId2" cstate="print"/>
          <a:srcRect/>
          <a:stretch>
            <a:fillRect/>
          </a:stretch>
        </p:blipFill>
        <p:spPr bwMode="auto">
          <a:xfrm>
            <a:off x="467544" y="1772816"/>
            <a:ext cx="2520280" cy="3240360"/>
          </a:xfrm>
          <a:prstGeom prst="rect">
            <a:avLst/>
          </a:prstGeom>
          <a:noFill/>
        </p:spPr>
      </p:pic>
      <p:pic>
        <p:nvPicPr>
          <p:cNvPr id="13316" name="Picture 4" descr="Кондратьев, Георгий Михайлович — Википедия"/>
          <p:cNvPicPr>
            <a:picLocks noChangeAspect="1" noChangeArrowheads="1"/>
          </p:cNvPicPr>
          <p:nvPr/>
        </p:nvPicPr>
        <p:blipFill>
          <a:blip r:embed="rId3" cstate="print"/>
          <a:srcRect/>
          <a:stretch>
            <a:fillRect/>
          </a:stretch>
        </p:blipFill>
        <p:spPr bwMode="auto">
          <a:xfrm>
            <a:off x="6300192" y="1772816"/>
            <a:ext cx="2376264" cy="3240360"/>
          </a:xfrm>
          <a:prstGeom prst="rect">
            <a:avLst/>
          </a:prstGeom>
          <a:noFill/>
        </p:spPr>
      </p:pic>
      <p:sp>
        <p:nvSpPr>
          <p:cNvPr id="13318" name="AutoShape 6" descr="Тарасенко, Николай Федорович — Крымолог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Тарасенко, Николай Федорович — Крымолог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AutoShape 10" descr="Тарасенко, Николай Федорович — Крымолог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24" name="Picture 12" descr="Тарасенко, Владимир Петрович — Электронная энциклопедия ТГУ"/>
          <p:cNvPicPr>
            <a:picLocks noChangeAspect="1" noChangeArrowheads="1"/>
          </p:cNvPicPr>
          <p:nvPr/>
        </p:nvPicPr>
        <p:blipFill>
          <a:blip r:embed="rId4" cstate="print"/>
          <a:srcRect/>
          <a:stretch>
            <a:fillRect/>
          </a:stretch>
        </p:blipFill>
        <p:spPr bwMode="auto">
          <a:xfrm>
            <a:off x="3419872" y="1844824"/>
            <a:ext cx="2448272"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2. Уточнение значения</a:t>
            </a:r>
            <a:endParaRPr lang="ru-RU" sz="3200" dirty="0">
              <a:solidFill>
                <a:schemeClr val="tx1"/>
              </a:solidFill>
              <a:latin typeface="Arial" pitchFamily="34" charset="0"/>
              <a:cs typeface="Arial" pitchFamily="34" charset="0"/>
            </a:endParaRPr>
          </a:p>
        </p:txBody>
      </p:sp>
      <p:sp>
        <p:nvSpPr>
          <p:cNvPr id="5" name="Содержимое 4"/>
          <p:cNvSpPr>
            <a:spLocks noGrp="1"/>
          </p:cNvSpPr>
          <p:nvPr>
            <p:ph sz="quarter" idx="1"/>
          </p:nvPr>
        </p:nvSpPr>
        <p:spPr>
          <a:xfrm>
            <a:off x="179512" y="1484784"/>
            <a:ext cx="8964488" cy="5112568"/>
          </a:xfrm>
        </p:spPr>
        <p:txBody>
          <a:bodyPr>
            <a:normAutofit/>
          </a:bodyPr>
          <a:lstStyle/>
          <a:p>
            <a:pPr marL="0" lvl="0" indent="274320" algn="ctr">
              <a:lnSpc>
                <a:spcPct val="150000"/>
              </a:lnSpc>
              <a:spcBef>
                <a:spcPts val="0"/>
              </a:spcBef>
              <a:buNone/>
            </a:pPr>
            <a:r>
              <a:rPr lang="ru-RU" sz="2000" b="1" dirty="0" smtClean="0">
                <a:solidFill>
                  <a:srgbClr val="FF0000"/>
                </a:solidFill>
                <a:latin typeface="Arial" pitchFamily="34" charset="0"/>
                <a:cs typeface="Arial" pitchFamily="34" charset="0"/>
              </a:rPr>
              <a:t>Игра «ЧТО БЫВАЕТ?»</a:t>
            </a:r>
          </a:p>
          <a:p>
            <a:pPr marL="0" indent="274320">
              <a:lnSpc>
                <a:spcPct val="150000"/>
              </a:lnSpc>
              <a:spcBef>
                <a:spcPts val="0"/>
              </a:spcBef>
            </a:pPr>
            <a:r>
              <a:rPr lang="ru-RU" sz="2400" b="1" dirty="0" smtClean="0">
                <a:latin typeface="Arial" pitchFamily="34" charset="0"/>
                <a:cs typeface="Arial" pitchFamily="34" charset="0"/>
              </a:rPr>
              <a:t>Что бывает круглым? </a:t>
            </a:r>
            <a:r>
              <a:rPr lang="ru-RU" sz="2400" dirty="0" smtClean="0">
                <a:latin typeface="Arial" pitchFamily="34" charset="0"/>
                <a:cs typeface="Arial" pitchFamily="34" charset="0"/>
              </a:rPr>
              <a:t>(Мяч, колесо, солнце, луна...)</a:t>
            </a:r>
          </a:p>
          <a:p>
            <a:pPr marL="0" indent="274320">
              <a:lnSpc>
                <a:spcPct val="150000"/>
              </a:lnSpc>
              <a:spcBef>
                <a:spcPts val="0"/>
              </a:spcBef>
            </a:pPr>
            <a:r>
              <a:rPr lang="ru-RU" sz="2400" b="1" dirty="0" smtClean="0">
                <a:latin typeface="Arial" pitchFamily="34" charset="0"/>
                <a:cs typeface="Arial" pitchFamily="34" charset="0"/>
              </a:rPr>
              <a:t>Что бывает зеленым? </a:t>
            </a:r>
            <a:r>
              <a:rPr lang="ru-RU" sz="2400" dirty="0" smtClean="0">
                <a:latin typeface="Arial" pitchFamily="34" charset="0"/>
                <a:cs typeface="Arial" pitchFamily="34" charset="0"/>
              </a:rPr>
              <a:t>(Трава, кусты, кузнечики, платье...)</a:t>
            </a:r>
          </a:p>
          <a:p>
            <a:pPr marL="0" indent="274320">
              <a:lnSpc>
                <a:spcPct val="150000"/>
              </a:lnSpc>
              <a:spcBef>
                <a:spcPts val="0"/>
              </a:spcBef>
            </a:pPr>
            <a:r>
              <a:rPr lang="ru-RU" sz="2400" b="1" dirty="0" smtClean="0">
                <a:latin typeface="Arial" pitchFamily="34" charset="0"/>
                <a:cs typeface="Arial" pitchFamily="34" charset="0"/>
              </a:rPr>
              <a:t>Что бывает сладким? </a:t>
            </a:r>
            <a:r>
              <a:rPr lang="ru-RU" sz="2400" dirty="0" smtClean="0">
                <a:latin typeface="Arial" pitchFamily="34" charset="0"/>
                <a:cs typeface="Arial" pitchFamily="34" charset="0"/>
              </a:rPr>
              <a:t>(Сахар, конфеты, торты, вафли...)</a:t>
            </a:r>
          </a:p>
          <a:p>
            <a:pPr marL="0" indent="274320">
              <a:lnSpc>
                <a:spcPct val="150000"/>
              </a:lnSpc>
              <a:spcBef>
                <a:spcPts val="0"/>
              </a:spcBef>
            </a:pPr>
            <a:r>
              <a:rPr lang="ru-RU" sz="2400" b="1" dirty="0" smtClean="0">
                <a:latin typeface="Arial" pitchFamily="34" charset="0"/>
                <a:cs typeface="Arial" pitchFamily="34" charset="0"/>
              </a:rPr>
              <a:t>Что бывает колючим? </a:t>
            </a:r>
            <a:r>
              <a:rPr lang="ru-RU" sz="2400" dirty="0" smtClean="0">
                <a:latin typeface="Arial" pitchFamily="34" charset="0"/>
                <a:cs typeface="Arial" pitchFamily="34" charset="0"/>
              </a:rPr>
              <a:t>(Еж, роза, кактус, иголки, ель...)</a:t>
            </a:r>
          </a:p>
          <a:p>
            <a:pPr marL="0" indent="274320">
              <a:lnSpc>
                <a:spcPct val="150000"/>
              </a:lnSpc>
              <a:spcBef>
                <a:spcPts val="0"/>
              </a:spcBef>
            </a:pPr>
            <a:r>
              <a:rPr lang="ru-RU" sz="2400" b="1" dirty="0" smtClean="0">
                <a:latin typeface="Arial" pitchFamily="34" charset="0"/>
                <a:cs typeface="Arial" pitchFamily="34" charset="0"/>
              </a:rPr>
              <a:t>Что бывает легким? </a:t>
            </a:r>
            <a:r>
              <a:rPr lang="ru-RU" sz="2400" dirty="0" smtClean="0">
                <a:latin typeface="Arial" pitchFamily="34" charset="0"/>
                <a:cs typeface="Arial" pitchFamily="34" charset="0"/>
              </a:rPr>
              <a:t>(Пух, перо, вата, снежинка)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 </a:t>
            </a:r>
            <a:endParaRPr lang="ru-RU" sz="3200" dirty="0">
              <a:solidFill>
                <a:schemeClr val="tx1"/>
              </a:solidFill>
              <a:latin typeface="Arial" pitchFamily="34" charset="0"/>
              <a:cs typeface="Arial" pitchFamily="34" charset="0"/>
            </a:endParaRPr>
          </a:p>
        </p:txBody>
      </p:sp>
      <p:sp>
        <p:nvSpPr>
          <p:cNvPr id="5" name="Содержимое 4"/>
          <p:cNvSpPr>
            <a:spLocks noGrp="1"/>
          </p:cNvSpPr>
          <p:nvPr>
            <p:ph sz="quarter" idx="1"/>
          </p:nvPr>
        </p:nvSpPr>
        <p:spPr>
          <a:xfrm>
            <a:off x="5148064" y="1772816"/>
            <a:ext cx="3816424" cy="4680520"/>
          </a:xfrm>
        </p:spPr>
        <p:txBody>
          <a:bodyPr>
            <a:normAutofit/>
          </a:bodyPr>
          <a:lstStyle/>
          <a:p>
            <a:pPr marL="0" indent="274320" algn="ctr">
              <a:lnSpc>
                <a:spcPct val="150000"/>
              </a:lnSpc>
              <a:spcBef>
                <a:spcPts val="0"/>
              </a:spcBef>
              <a:buNone/>
            </a:pPr>
            <a:r>
              <a:rPr lang="ru-RU" sz="2400" b="1" dirty="0" smtClean="0">
                <a:latin typeface="Arial" pitchFamily="34" charset="0"/>
                <a:cs typeface="Arial" pitchFamily="34" charset="0"/>
              </a:rPr>
              <a:t>Помидор (какой?) – </a:t>
            </a:r>
            <a:r>
              <a:rPr lang="ru-RU" sz="2400" dirty="0" smtClean="0">
                <a:latin typeface="Arial" pitchFamily="34" charset="0"/>
                <a:cs typeface="Arial" pitchFamily="34" charset="0"/>
              </a:rPr>
              <a:t>круглый, красный, сладкий, гладкий, съедобный </a:t>
            </a:r>
          </a:p>
          <a:p>
            <a:pPr marL="0" indent="274320" algn="ctr">
              <a:lnSpc>
                <a:spcPct val="150000"/>
              </a:lnSpc>
              <a:spcBef>
                <a:spcPts val="0"/>
              </a:spcBef>
              <a:buNone/>
            </a:pPr>
            <a:endParaRPr lang="ru-RU" sz="1400" dirty="0" smtClean="0">
              <a:latin typeface="Arial" pitchFamily="34" charset="0"/>
              <a:cs typeface="Arial" pitchFamily="34" charset="0"/>
            </a:endParaRPr>
          </a:p>
          <a:p>
            <a:pPr marL="0" indent="274320" algn="ctr">
              <a:lnSpc>
                <a:spcPct val="150000"/>
              </a:lnSpc>
              <a:spcBef>
                <a:spcPts val="0"/>
              </a:spcBef>
              <a:buNone/>
            </a:pPr>
            <a:r>
              <a:rPr lang="ru-RU" sz="2400" b="1" dirty="0" smtClean="0">
                <a:latin typeface="Arial" pitchFamily="34" charset="0"/>
                <a:cs typeface="Arial" pitchFamily="34" charset="0"/>
              </a:rPr>
              <a:t>Мяч (какой?) </a:t>
            </a:r>
            <a:r>
              <a:rPr lang="ru-RU" sz="2400" dirty="0" smtClean="0">
                <a:latin typeface="Arial" pitchFamily="34" charset="0"/>
                <a:cs typeface="Arial" pitchFamily="34" charset="0"/>
              </a:rPr>
              <a:t>– большой, оранжевый, гладкий, прыгучий</a:t>
            </a:r>
          </a:p>
        </p:txBody>
      </p:sp>
      <p:sp>
        <p:nvSpPr>
          <p:cNvPr id="36866" name="AutoShape 2" descr="Помидор, сорта, виды и использование в кулинарии Кулинарная энциклопедия |  Гранд кулина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68" name="Picture 4" descr="Помидор в Кременчуге и пригороде: купить по хорошей цене с доставкой.  Розница, фасовка кг"/>
          <p:cNvPicPr>
            <a:picLocks noChangeAspect="1" noChangeArrowheads="1"/>
          </p:cNvPicPr>
          <p:nvPr/>
        </p:nvPicPr>
        <p:blipFill>
          <a:blip r:embed="rId2" cstate="print"/>
          <a:srcRect/>
          <a:stretch>
            <a:fillRect/>
          </a:stretch>
        </p:blipFill>
        <p:spPr bwMode="auto">
          <a:xfrm>
            <a:off x="1763688" y="1700808"/>
            <a:ext cx="2088232" cy="2088232"/>
          </a:xfrm>
          <a:prstGeom prst="rect">
            <a:avLst/>
          </a:prstGeom>
          <a:noFill/>
        </p:spPr>
      </p:pic>
      <p:pic>
        <p:nvPicPr>
          <p:cNvPr id="36870" name="Picture 6" descr="Мяч - история и описание игрушки"/>
          <p:cNvPicPr>
            <a:picLocks noChangeAspect="1" noChangeArrowheads="1"/>
          </p:cNvPicPr>
          <p:nvPr/>
        </p:nvPicPr>
        <p:blipFill>
          <a:blip r:embed="rId3" cstate="print"/>
          <a:srcRect/>
          <a:stretch>
            <a:fillRect/>
          </a:stretch>
        </p:blipFill>
        <p:spPr bwMode="auto">
          <a:xfrm>
            <a:off x="2051720" y="4509120"/>
            <a:ext cx="1744435" cy="17225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 </a:t>
            </a:r>
            <a:endParaRPr lang="ru-RU" sz="3200" dirty="0">
              <a:solidFill>
                <a:schemeClr val="tx1"/>
              </a:solidFill>
              <a:latin typeface="Arial" pitchFamily="34" charset="0"/>
              <a:cs typeface="Arial" pitchFamily="34" charset="0"/>
            </a:endParaRPr>
          </a:p>
        </p:txBody>
      </p:sp>
      <p:pic>
        <p:nvPicPr>
          <p:cNvPr id="1026" name="Picture 2" descr="Хитрая лиса охотится за камерой: kot_de_azur — LiveJournal"/>
          <p:cNvPicPr>
            <a:picLocks noChangeAspect="1" noChangeArrowheads="1"/>
          </p:cNvPicPr>
          <p:nvPr/>
        </p:nvPicPr>
        <p:blipFill>
          <a:blip r:embed="rId2" cstate="print"/>
          <a:srcRect l="8694" r="27546"/>
          <a:stretch>
            <a:fillRect/>
          </a:stretch>
        </p:blipFill>
        <p:spPr bwMode="auto">
          <a:xfrm>
            <a:off x="323528" y="2132856"/>
            <a:ext cx="3651659" cy="3816424"/>
          </a:xfrm>
          <a:prstGeom prst="rect">
            <a:avLst/>
          </a:prstGeom>
          <a:noFill/>
        </p:spPr>
      </p:pic>
      <p:sp>
        <p:nvSpPr>
          <p:cNvPr id="1028" name="AutoShape 4" descr="Фотографии часть Арбузы Продукты питания белом фоне 3840x24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Фотографии часть Арбузы Продукты питания белом фоне"/>
          <p:cNvPicPr>
            <a:picLocks noChangeAspect="1" noChangeArrowheads="1"/>
          </p:cNvPicPr>
          <p:nvPr/>
        </p:nvPicPr>
        <p:blipFill>
          <a:blip r:embed="rId3" cstate="print"/>
          <a:srcRect/>
          <a:stretch>
            <a:fillRect/>
          </a:stretch>
        </p:blipFill>
        <p:spPr bwMode="auto">
          <a:xfrm>
            <a:off x="4644008" y="2060848"/>
            <a:ext cx="2814360" cy="1875507"/>
          </a:xfrm>
          <a:prstGeom prst="rect">
            <a:avLst/>
          </a:prstGeom>
          <a:noFill/>
        </p:spPr>
      </p:pic>
      <p:pic>
        <p:nvPicPr>
          <p:cNvPr id="1032" name="Picture 8" descr="Обои Лимоны на белом фоне на рабочий стол, страница"/>
          <p:cNvPicPr>
            <a:picLocks noChangeAspect="1" noChangeArrowheads="1"/>
          </p:cNvPicPr>
          <p:nvPr/>
        </p:nvPicPr>
        <p:blipFill>
          <a:blip r:embed="rId4" cstate="print"/>
          <a:srcRect/>
          <a:stretch>
            <a:fillRect/>
          </a:stretch>
        </p:blipFill>
        <p:spPr bwMode="auto">
          <a:xfrm>
            <a:off x="4572000" y="3789040"/>
            <a:ext cx="3980925" cy="248807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Буш картинки, стоковые фото Буш | Depositphotos"/>
          <p:cNvPicPr>
            <a:picLocks noChangeAspect="1" noChangeArrowheads="1"/>
          </p:cNvPicPr>
          <p:nvPr/>
        </p:nvPicPr>
        <p:blipFill>
          <a:blip r:embed="rId2" cstate="print"/>
          <a:srcRect/>
          <a:stretch>
            <a:fillRect/>
          </a:stretch>
        </p:blipFill>
        <p:spPr bwMode="auto">
          <a:xfrm>
            <a:off x="2195736" y="5157192"/>
            <a:ext cx="1080120" cy="829892"/>
          </a:xfrm>
          <a:prstGeom prst="rect">
            <a:avLst/>
          </a:prstGeom>
          <a:noFill/>
        </p:spPr>
      </p:pic>
      <p:pic>
        <p:nvPicPr>
          <p:cNvPr id="11" name="Picture 4" descr="Фотография на тему Дерево на белом фоне | PressFoto"/>
          <p:cNvPicPr>
            <a:picLocks noChangeAspect="1" noChangeArrowheads="1"/>
          </p:cNvPicPr>
          <p:nvPr/>
        </p:nvPicPr>
        <p:blipFill>
          <a:blip r:embed="rId3" cstate="print"/>
          <a:srcRect l="18900" t="5040" r="16841" b="2561"/>
          <a:stretch>
            <a:fillRect/>
          </a:stretch>
        </p:blipFill>
        <p:spPr bwMode="auto">
          <a:xfrm>
            <a:off x="755576" y="5085184"/>
            <a:ext cx="868024" cy="936104"/>
          </a:xfrm>
          <a:prstGeom prst="rect">
            <a:avLst/>
          </a:prstGeom>
          <a:noFill/>
        </p:spPr>
      </p:pic>
      <p:pic>
        <p:nvPicPr>
          <p:cNvPr id="38924" name="Picture 12" descr="Картинка река море для детей | Река, Детские рисунки, Артбуки"/>
          <p:cNvPicPr>
            <a:picLocks noChangeAspect="1" noChangeArrowheads="1"/>
          </p:cNvPicPr>
          <p:nvPr/>
        </p:nvPicPr>
        <p:blipFill>
          <a:blip r:embed="rId4" cstate="print"/>
          <a:srcRect/>
          <a:stretch>
            <a:fillRect/>
          </a:stretch>
        </p:blipFill>
        <p:spPr bwMode="auto">
          <a:xfrm>
            <a:off x="2555776" y="3933056"/>
            <a:ext cx="1410474" cy="985317"/>
          </a:xfrm>
          <a:prstGeom prst="rect">
            <a:avLst/>
          </a:prstGeom>
          <a:noFill/>
        </p:spPr>
      </p:pic>
      <p:pic>
        <p:nvPicPr>
          <p:cNvPr id="38920" name="Picture 8" descr="помидор на белом фоне - Создать мем - Meme-arsenal.com"/>
          <p:cNvPicPr>
            <a:picLocks noChangeAspect="1" noChangeArrowheads="1"/>
          </p:cNvPicPr>
          <p:nvPr/>
        </p:nvPicPr>
        <p:blipFill>
          <a:blip r:embed="rId5" cstate="print"/>
          <a:srcRect/>
          <a:stretch>
            <a:fillRect/>
          </a:stretch>
        </p:blipFill>
        <p:spPr bwMode="auto">
          <a:xfrm>
            <a:off x="2627784" y="2780928"/>
            <a:ext cx="1176214" cy="1176214"/>
          </a:xfrm>
          <a:prstGeom prst="rect">
            <a:avLst/>
          </a:prstGeom>
          <a:noFill/>
        </p:spPr>
      </p:pic>
      <p:pic>
        <p:nvPicPr>
          <p:cNvPr id="38918" name="Picture 6" descr="Фотография на тему Огурец на белом фоне | PressFoto"/>
          <p:cNvPicPr>
            <a:picLocks noChangeAspect="1" noChangeArrowheads="1"/>
          </p:cNvPicPr>
          <p:nvPr/>
        </p:nvPicPr>
        <p:blipFill>
          <a:blip r:embed="rId6" cstate="print"/>
          <a:srcRect/>
          <a:stretch>
            <a:fillRect/>
          </a:stretch>
        </p:blipFill>
        <p:spPr bwMode="auto">
          <a:xfrm>
            <a:off x="611560" y="2780928"/>
            <a:ext cx="1538536" cy="1025691"/>
          </a:xfrm>
          <a:prstGeom prst="rect">
            <a:avLst/>
          </a:prstGeom>
          <a:noFill/>
        </p:spPr>
      </p:pic>
      <p:pic>
        <p:nvPicPr>
          <p:cNvPr id="38916" name="Picture 4" descr="Картинки для детей груша (11 фото) 🔥 Прикольные картинки и юмор"/>
          <p:cNvPicPr>
            <a:picLocks noChangeAspect="1" noChangeArrowheads="1"/>
          </p:cNvPicPr>
          <p:nvPr/>
        </p:nvPicPr>
        <p:blipFill>
          <a:blip r:embed="rId7" cstate="print"/>
          <a:srcRect l="12329" t="21184" r="8762" b="12618"/>
          <a:stretch>
            <a:fillRect/>
          </a:stretch>
        </p:blipFill>
        <p:spPr bwMode="auto">
          <a:xfrm>
            <a:off x="1259632" y="1700808"/>
            <a:ext cx="1152128" cy="900100"/>
          </a:xfrm>
          <a:prstGeom prst="rect">
            <a:avLst/>
          </a:prstGeom>
          <a:noFill/>
        </p:spPr>
      </p:pic>
      <p:pic>
        <p:nvPicPr>
          <p:cNvPr id="38914" name="Picture 2" descr="Обои Лимон на белом фоне на рабочий стол, страница"/>
          <p:cNvPicPr>
            <a:picLocks noChangeAspect="1" noChangeArrowheads="1"/>
          </p:cNvPicPr>
          <p:nvPr/>
        </p:nvPicPr>
        <p:blipFill>
          <a:blip r:embed="rId8" cstate="print"/>
          <a:srcRect/>
          <a:stretch>
            <a:fillRect/>
          </a:stretch>
        </p:blipFill>
        <p:spPr bwMode="auto">
          <a:xfrm>
            <a:off x="2915816" y="1700808"/>
            <a:ext cx="1260140" cy="1008112"/>
          </a:xfrm>
          <a:prstGeom prst="rect">
            <a:avLst/>
          </a:prstGeom>
          <a:noFill/>
        </p:spPr>
      </p:pic>
      <p:sp>
        <p:nvSpPr>
          <p:cNvPr id="3" name="Содержимое 2"/>
          <p:cNvSpPr>
            <a:spLocks noGrp="1"/>
          </p:cNvSpPr>
          <p:nvPr>
            <p:ph sz="quarter" idx="1"/>
          </p:nvPr>
        </p:nvSpPr>
        <p:spPr>
          <a:xfrm>
            <a:off x="0" y="1484784"/>
            <a:ext cx="6948264" cy="4896544"/>
          </a:xfrm>
        </p:spPr>
        <p:txBody>
          <a:bodyPr>
            <a:normAutofit lnSpcReduction="10000"/>
          </a:bodyPr>
          <a:lstStyle/>
          <a:p>
            <a:r>
              <a:rPr lang="ru-RU" sz="2400" i="1" dirty="0" smtClean="0">
                <a:latin typeface="Arial" pitchFamily="34" charset="0"/>
                <a:cs typeface="Arial" pitchFamily="34" charset="0"/>
              </a:rPr>
              <a:t>Груша сладкая, а лимон </a:t>
            </a:r>
            <a:r>
              <a:rPr lang="ru-RU" sz="2400" dirty="0" smtClean="0">
                <a:latin typeface="Arial" pitchFamily="34" charset="0"/>
                <a:cs typeface="Arial" pitchFamily="34" charset="0"/>
              </a:rPr>
              <a:t>.... (кислый)</a:t>
            </a:r>
          </a:p>
          <a:p>
            <a:endParaRPr lang="ru-RU" sz="2400" dirty="0" smtClean="0">
              <a:latin typeface="Arial" pitchFamily="34" charset="0"/>
              <a:cs typeface="Arial" pitchFamily="34" charset="0"/>
            </a:endParaRPr>
          </a:p>
          <a:p>
            <a:endParaRPr lang="ru-RU" sz="1400" dirty="0" smtClean="0">
              <a:latin typeface="Arial" pitchFamily="34" charset="0"/>
              <a:cs typeface="Arial" pitchFamily="34" charset="0"/>
            </a:endParaRPr>
          </a:p>
          <a:p>
            <a:r>
              <a:rPr lang="ru-RU" sz="2400" i="1" dirty="0" smtClean="0">
                <a:latin typeface="Arial" pitchFamily="34" charset="0"/>
                <a:cs typeface="Arial" pitchFamily="34" charset="0"/>
              </a:rPr>
              <a:t>Огурец овальный, а помидор ... (круглый)</a:t>
            </a:r>
          </a:p>
          <a:p>
            <a:endParaRPr lang="ru-RU" sz="2400" dirty="0" smtClean="0">
              <a:latin typeface="Arial" pitchFamily="34" charset="0"/>
              <a:cs typeface="Arial" pitchFamily="34" charset="0"/>
            </a:endParaRPr>
          </a:p>
          <a:p>
            <a:endParaRPr lang="ru-RU" sz="1400" dirty="0" smtClean="0">
              <a:latin typeface="Arial" pitchFamily="34" charset="0"/>
              <a:cs typeface="Arial" pitchFamily="34" charset="0"/>
            </a:endParaRPr>
          </a:p>
          <a:p>
            <a:r>
              <a:rPr lang="ru-RU" sz="2400" i="1" dirty="0" smtClean="0">
                <a:latin typeface="Arial" pitchFamily="34" charset="0"/>
                <a:cs typeface="Arial" pitchFamily="34" charset="0"/>
              </a:rPr>
              <a:t>Лента узкая, а река </a:t>
            </a:r>
            <a:r>
              <a:rPr lang="ru-RU" sz="2400" dirty="0" smtClean="0">
                <a:latin typeface="Arial" pitchFamily="34" charset="0"/>
                <a:cs typeface="Arial" pitchFamily="34" charset="0"/>
              </a:rPr>
              <a:t>.... (широкая)</a:t>
            </a:r>
          </a:p>
          <a:p>
            <a:endParaRPr lang="ru-RU" sz="2400" dirty="0" smtClean="0">
              <a:latin typeface="Arial" pitchFamily="34" charset="0"/>
              <a:cs typeface="Arial" pitchFamily="34" charset="0"/>
            </a:endParaRPr>
          </a:p>
          <a:p>
            <a:endParaRPr lang="ru-RU" sz="1500" dirty="0" smtClean="0">
              <a:latin typeface="Arial" pitchFamily="34" charset="0"/>
              <a:cs typeface="Arial" pitchFamily="34" charset="0"/>
            </a:endParaRPr>
          </a:p>
          <a:p>
            <a:r>
              <a:rPr lang="ru-RU" sz="2400" i="1" dirty="0" smtClean="0">
                <a:latin typeface="Arial" pitchFamily="34" charset="0"/>
                <a:cs typeface="Arial" pitchFamily="34" charset="0"/>
              </a:rPr>
              <a:t>Дерево высокое, а куст </a:t>
            </a:r>
            <a:r>
              <a:rPr lang="ru-RU" sz="2400" dirty="0" smtClean="0">
                <a:latin typeface="Arial" pitchFamily="34" charset="0"/>
                <a:cs typeface="Arial" pitchFamily="34" charset="0"/>
              </a:rPr>
              <a:t>.... (низкий)</a:t>
            </a:r>
          </a:p>
          <a:p>
            <a:endParaRPr lang="ru-RU" sz="2400" dirty="0" smtClean="0">
              <a:latin typeface="Arial" pitchFamily="34" charset="0"/>
              <a:cs typeface="Arial" pitchFamily="34" charset="0"/>
            </a:endParaRPr>
          </a:p>
          <a:p>
            <a:endParaRPr lang="ru-RU" sz="1500" dirty="0" smtClean="0">
              <a:latin typeface="Arial" pitchFamily="34" charset="0"/>
              <a:cs typeface="Arial" pitchFamily="34" charset="0"/>
            </a:endParaRPr>
          </a:p>
          <a:p>
            <a:r>
              <a:rPr lang="ru-RU" sz="2400" i="1" dirty="0" smtClean="0">
                <a:latin typeface="Arial" pitchFamily="34" charset="0"/>
                <a:cs typeface="Arial" pitchFamily="34" charset="0"/>
              </a:rPr>
              <a:t>Молоко жидкое, а сметана ... (густая)</a:t>
            </a:r>
            <a:endParaRPr lang="ru-RU" sz="2400" dirty="0" smtClean="0">
              <a:latin typeface="Arial" pitchFamily="34" charset="0"/>
              <a:cs typeface="Arial" pitchFamily="34" charset="0"/>
            </a:endParaRPr>
          </a:p>
          <a:p>
            <a:endParaRPr lang="ru-RU" dirty="0"/>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3. Расширение семантики </a:t>
            </a:r>
            <a:endParaRPr lang="ru-RU" sz="3200" dirty="0">
              <a:solidFill>
                <a:schemeClr val="tx1"/>
              </a:solidFill>
              <a:latin typeface="Arial" pitchFamily="34" charset="0"/>
              <a:cs typeface="Arial" pitchFamily="34" charset="0"/>
            </a:endParaRPr>
          </a:p>
        </p:txBody>
      </p:sp>
      <p:pic>
        <p:nvPicPr>
          <p:cNvPr id="38922" name="Picture 10" descr="Синяя лента апреля&amp;quot;"/>
          <p:cNvPicPr>
            <a:picLocks noChangeAspect="1" noChangeArrowheads="1"/>
          </p:cNvPicPr>
          <p:nvPr/>
        </p:nvPicPr>
        <p:blipFill>
          <a:blip r:embed="rId9" cstate="print"/>
          <a:srcRect/>
          <a:stretch>
            <a:fillRect/>
          </a:stretch>
        </p:blipFill>
        <p:spPr bwMode="auto">
          <a:xfrm>
            <a:off x="467544" y="4149080"/>
            <a:ext cx="1440160" cy="47636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Прилагательное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Игра: «Посылка» </a:t>
            </a:r>
            <a:endParaRPr lang="ru-RU" sz="3200" dirty="0">
              <a:solidFill>
                <a:schemeClr val="tx1"/>
              </a:solidFill>
              <a:latin typeface="Arial" pitchFamily="34" charset="0"/>
              <a:cs typeface="Arial" pitchFamily="34" charset="0"/>
            </a:endParaRPr>
          </a:p>
        </p:txBody>
      </p:sp>
      <p:pic>
        <p:nvPicPr>
          <p:cNvPr id="7" name="02.wmv">
            <a:hlinkClick r:id="" action="ppaction://media"/>
          </p:cNvPr>
          <p:cNvPicPr>
            <a:picLocks noGrp="1" noRot="1" noChangeAspect="1"/>
          </p:cNvPicPr>
          <p:nvPr>
            <p:ph sz="quarter" idx="1"/>
            <a:videoFile r:link="rId1"/>
          </p:nvPr>
        </p:nvPicPr>
        <p:blipFill>
          <a:blip r:embed="rId3" cstate="print"/>
          <a:stretch>
            <a:fillRect/>
          </a:stretch>
        </p:blipFill>
        <p:spPr>
          <a:xfrm>
            <a:off x="467544" y="1700808"/>
            <a:ext cx="8430066" cy="47419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2" name="Picture 16" descr="Падают Листья Стоковые Фотографии - FreeImages.com"/>
          <p:cNvPicPr>
            <a:picLocks noChangeAspect="1" noChangeArrowheads="1"/>
          </p:cNvPicPr>
          <p:nvPr/>
        </p:nvPicPr>
        <p:blipFill>
          <a:blip r:embed="rId2" cstate="print"/>
          <a:srcRect/>
          <a:stretch>
            <a:fillRect/>
          </a:stretch>
        </p:blipFill>
        <p:spPr bwMode="auto">
          <a:xfrm>
            <a:off x="4860032" y="3501008"/>
            <a:ext cx="1915525" cy="2880320"/>
          </a:xfrm>
          <a:prstGeom prst="rect">
            <a:avLst/>
          </a:prstGeom>
          <a:noFill/>
        </p:spPr>
      </p:pic>
      <p:pic>
        <p:nvPicPr>
          <p:cNvPr id="39944" name="Picture 8" descr="Мультяшный счастливая птичка летит | Премиум векторы"/>
          <p:cNvPicPr>
            <a:picLocks noChangeAspect="1" noChangeArrowheads="1"/>
          </p:cNvPicPr>
          <p:nvPr/>
        </p:nvPicPr>
        <p:blipFill>
          <a:blip r:embed="rId3" cstate="print"/>
          <a:srcRect/>
          <a:stretch>
            <a:fillRect/>
          </a:stretch>
        </p:blipFill>
        <p:spPr bwMode="auto">
          <a:xfrm>
            <a:off x="2123728" y="4725144"/>
            <a:ext cx="1728192" cy="1427333"/>
          </a:xfrm>
          <a:prstGeom prst="rect">
            <a:avLst/>
          </a:prstGeom>
          <a:noFill/>
        </p:spPr>
      </p:pic>
      <p:sp>
        <p:nvSpPr>
          <p:cNvPr id="3" name="Содержимое 2"/>
          <p:cNvSpPr>
            <a:spLocks noGrp="1"/>
          </p:cNvSpPr>
          <p:nvPr>
            <p:ph sz="quarter" idx="1"/>
          </p:nvPr>
        </p:nvSpPr>
        <p:spPr>
          <a:xfrm>
            <a:off x="323528" y="1412776"/>
            <a:ext cx="4176464" cy="5005536"/>
          </a:xfrm>
        </p:spPr>
        <p:txBody>
          <a:bodyPr>
            <a:normAutofit/>
          </a:bodyPr>
          <a:lstStyle/>
          <a:p>
            <a:pPr marL="0" lvl="0" algn="ctr">
              <a:lnSpc>
                <a:spcPct val="150000"/>
              </a:lnSpc>
              <a:spcBef>
                <a:spcPts val="0"/>
              </a:spcBef>
              <a:buNone/>
            </a:pPr>
            <a:r>
              <a:rPr lang="ru-RU" sz="2000" b="1" dirty="0" smtClean="0">
                <a:solidFill>
                  <a:srgbClr val="FF0000"/>
                </a:solidFill>
                <a:latin typeface="Arial" pitchFamily="34" charset="0"/>
                <a:cs typeface="Arial" pitchFamily="34" charset="0"/>
              </a:rPr>
              <a:t>«Кто как передвигается»</a:t>
            </a:r>
          </a:p>
          <a:p>
            <a:pPr marL="0">
              <a:lnSpc>
                <a:spcPct val="150000"/>
              </a:lnSpc>
              <a:spcBef>
                <a:spcPts val="0"/>
              </a:spcBef>
            </a:pPr>
            <a:r>
              <a:rPr lang="ru-RU" sz="2000" dirty="0" smtClean="0">
                <a:latin typeface="Arial" pitchFamily="34" charset="0"/>
                <a:cs typeface="Arial" pitchFamily="34" charset="0"/>
              </a:rPr>
              <a:t>Человек… (ходит)</a:t>
            </a:r>
          </a:p>
          <a:p>
            <a:pPr marL="0">
              <a:lnSpc>
                <a:spcPct val="150000"/>
              </a:lnSpc>
              <a:spcBef>
                <a:spcPts val="0"/>
              </a:spcBef>
            </a:pPr>
            <a:r>
              <a:rPr lang="ru-RU" sz="2000" dirty="0" smtClean="0">
                <a:latin typeface="Arial" pitchFamily="34" charset="0"/>
                <a:cs typeface="Arial" pitchFamily="34" charset="0"/>
              </a:rPr>
              <a:t>Черепаха… (ползает)</a:t>
            </a:r>
          </a:p>
          <a:p>
            <a:pPr marL="0">
              <a:lnSpc>
                <a:spcPct val="150000"/>
              </a:lnSpc>
              <a:spcBef>
                <a:spcPts val="0"/>
              </a:spcBef>
            </a:pPr>
            <a:r>
              <a:rPr lang="ru-RU" sz="2000" dirty="0" smtClean="0">
                <a:latin typeface="Arial" pitchFamily="34" charset="0"/>
                <a:cs typeface="Arial" pitchFamily="34" charset="0"/>
              </a:rPr>
              <a:t>Птица… (летает)</a:t>
            </a:r>
          </a:p>
          <a:p>
            <a:pPr marL="0">
              <a:lnSpc>
                <a:spcPct val="150000"/>
              </a:lnSpc>
              <a:spcBef>
                <a:spcPts val="0"/>
              </a:spcBef>
            </a:pPr>
            <a:r>
              <a:rPr lang="ru-RU" sz="2000" dirty="0" smtClean="0">
                <a:latin typeface="Arial" pitchFamily="34" charset="0"/>
                <a:cs typeface="Arial" pitchFamily="34" charset="0"/>
              </a:rPr>
              <a:t>Лягушка… (прыгает)</a:t>
            </a:r>
          </a:p>
          <a:p>
            <a:pPr marL="0">
              <a:lnSpc>
                <a:spcPct val="150000"/>
              </a:lnSpc>
              <a:spcBef>
                <a:spcPts val="0"/>
              </a:spcBef>
            </a:pPr>
            <a:r>
              <a:rPr lang="ru-RU" sz="2000" dirty="0" smtClean="0">
                <a:latin typeface="Arial" pitchFamily="34" charset="0"/>
                <a:cs typeface="Arial" pitchFamily="34" charset="0"/>
              </a:rPr>
              <a:t>Заяц… (скачет)</a:t>
            </a:r>
          </a:p>
          <a:p>
            <a:pPr marL="0">
              <a:lnSpc>
                <a:spcPct val="150000"/>
              </a:lnSpc>
              <a:spcBef>
                <a:spcPts val="0"/>
              </a:spcBef>
            </a:pPr>
            <a:r>
              <a:rPr lang="ru-RU" sz="2000" dirty="0" smtClean="0">
                <a:latin typeface="Arial" pitchFamily="34" charset="0"/>
                <a:cs typeface="Arial" pitchFamily="34" charset="0"/>
              </a:rPr>
              <a:t>Рыба… (плавает)</a:t>
            </a:r>
          </a:p>
          <a:p>
            <a:pPr marL="0">
              <a:lnSpc>
                <a:spcPct val="150000"/>
              </a:lnSpc>
              <a:spcBef>
                <a:spcPts val="0"/>
              </a:spcBef>
            </a:pPr>
            <a:endParaRPr lang="ru-RU" sz="2000" dirty="0">
              <a:latin typeface="Arial" pitchFamily="34" charset="0"/>
              <a:cs typeface="Arial" pitchFamily="34" charset="0"/>
            </a:endParaRPr>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Глагол</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словаря</a:t>
            </a:r>
            <a:endParaRPr lang="ru-RU" sz="3200" dirty="0">
              <a:solidFill>
                <a:schemeClr val="tx1"/>
              </a:solidFill>
              <a:latin typeface="Arial" pitchFamily="34" charset="0"/>
              <a:cs typeface="Arial" pitchFamily="34" charset="0"/>
            </a:endParaRPr>
          </a:p>
        </p:txBody>
      </p:sp>
      <p:pic>
        <p:nvPicPr>
          <p:cNvPr id="39940" name="Picture 4" descr="Черепаха картинки мультяшная: D1 87 d0 b5 d1 80 d0 b5 d0 bf d0 b0 d1 85 d0  b0 d0 bc d1 83 d0 bb d1 8c d1 82 d1 84 d0"/>
          <p:cNvPicPr>
            <a:picLocks noChangeAspect="1" noChangeArrowheads="1"/>
          </p:cNvPicPr>
          <p:nvPr/>
        </p:nvPicPr>
        <p:blipFill>
          <a:blip r:embed="rId4" cstate="print"/>
          <a:srcRect/>
          <a:stretch>
            <a:fillRect/>
          </a:stretch>
        </p:blipFill>
        <p:spPr bwMode="auto">
          <a:xfrm>
            <a:off x="467544" y="4869160"/>
            <a:ext cx="1403648" cy="1052736"/>
          </a:xfrm>
          <a:prstGeom prst="rect">
            <a:avLst/>
          </a:prstGeom>
          <a:noFill/>
        </p:spPr>
      </p:pic>
      <p:sp>
        <p:nvSpPr>
          <p:cNvPr id="39942" name="AutoShape 6" descr="Симпатичная синяя птица летит | Премиум вектор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Содержимое 2"/>
          <p:cNvSpPr txBox="1">
            <a:spLocks/>
          </p:cNvSpPr>
          <p:nvPr/>
        </p:nvSpPr>
        <p:spPr>
          <a:xfrm>
            <a:off x="4716016" y="1412776"/>
            <a:ext cx="4608512" cy="5005536"/>
          </a:xfrm>
          <a:prstGeom prst="rect">
            <a:avLst/>
          </a:prstGeom>
        </p:spPr>
        <p:txBody>
          <a:bodyPr vert="horz">
            <a:normAutofit/>
          </a:bodyPr>
          <a:lstStyle/>
          <a:p>
            <a:pPr lvl="0" indent="457200">
              <a:lnSpc>
                <a:spcPct val="150000"/>
              </a:lnSpc>
            </a:pPr>
            <a:r>
              <a:rPr lang="ru-RU" sz="2000" b="1" dirty="0" smtClean="0">
                <a:solidFill>
                  <a:srgbClr val="FF0000"/>
                </a:solidFill>
                <a:latin typeface="Arial" pitchFamily="34" charset="0"/>
                <a:cs typeface="Arial" pitchFamily="34" charset="0"/>
              </a:rPr>
              <a:t>«Какие звуки издает»</a:t>
            </a:r>
          </a:p>
          <a:p>
            <a:pPr indent="457200">
              <a:lnSpc>
                <a:spcPct val="150000"/>
              </a:lnSpc>
              <a:buClr>
                <a:schemeClr val="accent1"/>
              </a:buClr>
              <a:buFont typeface="Arial" pitchFamily="34" charset="0"/>
              <a:buChar char="•"/>
            </a:pPr>
            <a:r>
              <a:rPr lang="ru-RU" sz="2000" dirty="0" smtClean="0">
                <a:latin typeface="Arial" pitchFamily="34" charset="0"/>
                <a:cs typeface="Arial" pitchFamily="34" charset="0"/>
              </a:rPr>
              <a:t> Дверь…  (скрипит)</a:t>
            </a:r>
          </a:p>
          <a:p>
            <a:pPr indent="457200">
              <a:lnSpc>
                <a:spcPct val="150000"/>
              </a:lnSpc>
              <a:buClr>
                <a:schemeClr val="accent1"/>
              </a:buClr>
              <a:buFont typeface="Arial" pitchFamily="34" charset="0"/>
              <a:buChar char="•"/>
            </a:pPr>
            <a:r>
              <a:rPr lang="ru-RU" sz="2000" dirty="0" smtClean="0">
                <a:latin typeface="Arial" pitchFamily="34" charset="0"/>
                <a:cs typeface="Arial" pitchFamily="34" charset="0"/>
              </a:rPr>
              <a:t> Ветер… (свистит)</a:t>
            </a:r>
          </a:p>
          <a:p>
            <a:pPr indent="457200">
              <a:lnSpc>
                <a:spcPct val="150000"/>
              </a:lnSpc>
              <a:buClr>
                <a:schemeClr val="accent1"/>
              </a:buClr>
              <a:buFont typeface="Arial" pitchFamily="34" charset="0"/>
              <a:buChar char="•"/>
            </a:pPr>
            <a:r>
              <a:rPr lang="ru-RU" sz="2000" dirty="0" smtClean="0">
                <a:latin typeface="Arial" pitchFamily="34" charset="0"/>
                <a:cs typeface="Arial" pitchFamily="34" charset="0"/>
              </a:rPr>
              <a:t> Машина… (гудит)</a:t>
            </a:r>
          </a:p>
          <a:p>
            <a:pPr indent="457200">
              <a:lnSpc>
                <a:spcPct val="150000"/>
              </a:lnSpc>
              <a:buClr>
                <a:schemeClr val="accent1"/>
              </a:buClr>
              <a:buFont typeface="Arial" pitchFamily="34" charset="0"/>
              <a:buChar char="•"/>
            </a:pPr>
            <a:r>
              <a:rPr lang="ru-RU" sz="2000" dirty="0" smtClean="0">
                <a:latin typeface="Arial" pitchFamily="34" charset="0"/>
                <a:cs typeface="Arial" pitchFamily="34" charset="0"/>
              </a:rPr>
              <a:t> Дождь… (шумит)</a:t>
            </a:r>
          </a:p>
          <a:p>
            <a:pPr indent="457200">
              <a:lnSpc>
                <a:spcPct val="150000"/>
              </a:lnSpc>
              <a:buClr>
                <a:schemeClr val="accent1"/>
              </a:buClr>
              <a:buFont typeface="Arial" pitchFamily="34" charset="0"/>
              <a:buChar char="•"/>
            </a:pPr>
            <a:r>
              <a:rPr lang="ru-RU" sz="2000" dirty="0" smtClean="0">
                <a:latin typeface="Arial" pitchFamily="34" charset="0"/>
                <a:cs typeface="Arial" pitchFamily="34" charset="0"/>
              </a:rPr>
              <a:t> Листья… (шелестят)</a:t>
            </a:r>
          </a:p>
          <a:p>
            <a:pPr indent="457200">
              <a:lnSpc>
                <a:spcPct val="150000"/>
              </a:lnSpc>
              <a:buClr>
                <a:schemeClr val="accent1"/>
              </a:buClr>
              <a:buFont typeface="Arial" pitchFamily="34" charset="0"/>
              <a:buChar char="•"/>
            </a:pPr>
            <a:r>
              <a:rPr lang="ru-RU" sz="2000" dirty="0" smtClean="0">
                <a:latin typeface="Arial" pitchFamily="34" charset="0"/>
                <a:cs typeface="Arial" pitchFamily="34" charset="0"/>
              </a:rPr>
              <a:t> Ручей… (журчит)</a:t>
            </a:r>
          </a:p>
        </p:txBody>
      </p:sp>
      <p:cxnSp>
        <p:nvCxnSpPr>
          <p:cNvPr id="15" name="Прямая соединительная линия 14"/>
          <p:cNvCxnSpPr/>
          <p:nvPr/>
        </p:nvCxnSpPr>
        <p:spPr>
          <a:xfrm>
            <a:off x="4499992" y="1412776"/>
            <a:ext cx="0" cy="5112568"/>
          </a:xfrm>
          <a:prstGeom prst="line">
            <a:avLst/>
          </a:prstGeom>
        </p:spPr>
        <p:style>
          <a:lnRef idx="1">
            <a:schemeClr val="accent1"/>
          </a:lnRef>
          <a:fillRef idx="0">
            <a:schemeClr val="accent1"/>
          </a:fillRef>
          <a:effectRef idx="0">
            <a:schemeClr val="accent1"/>
          </a:effectRef>
          <a:fontRef idx="minor">
            <a:schemeClr val="tx1"/>
          </a:fontRef>
        </p:style>
      </p:cxnSp>
      <p:pic>
        <p:nvPicPr>
          <p:cNvPr id="39950" name="Picture 14" descr="Premium Vector | Smiling red car cartoon on white"/>
          <p:cNvPicPr>
            <a:picLocks noChangeAspect="1" noChangeArrowheads="1"/>
          </p:cNvPicPr>
          <p:nvPr/>
        </p:nvPicPr>
        <p:blipFill>
          <a:blip r:embed="rId5" cstate="print"/>
          <a:srcRect/>
          <a:stretch>
            <a:fillRect/>
          </a:stretch>
        </p:blipFill>
        <p:spPr bwMode="auto">
          <a:xfrm>
            <a:off x="6588224" y="4581128"/>
            <a:ext cx="2181225" cy="20955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Лев – описание, виды, где обитает, чем питается, фото"/>
          <p:cNvPicPr>
            <a:picLocks noChangeAspect="1" noChangeArrowheads="1"/>
          </p:cNvPicPr>
          <p:nvPr/>
        </p:nvPicPr>
        <p:blipFill>
          <a:blip r:embed="rId2" cstate="print"/>
          <a:srcRect r="9309" b="6927"/>
          <a:stretch>
            <a:fillRect/>
          </a:stretch>
        </p:blipFill>
        <p:spPr bwMode="auto">
          <a:xfrm>
            <a:off x="2699792" y="5373216"/>
            <a:ext cx="1440160" cy="1152128"/>
          </a:xfrm>
          <a:prstGeom prst="rect">
            <a:avLst/>
          </a:prstGeom>
          <a:noFill/>
        </p:spPr>
      </p:pic>
      <p:pic>
        <p:nvPicPr>
          <p:cNvPr id="8" name="Picture 8" descr="Крольчонок на белом стоковое фото ©jimbo3904 22509611"/>
          <p:cNvPicPr>
            <a:picLocks noChangeAspect="1" noChangeArrowheads="1"/>
          </p:cNvPicPr>
          <p:nvPr/>
        </p:nvPicPr>
        <p:blipFill>
          <a:blip r:embed="rId3" cstate="print"/>
          <a:srcRect/>
          <a:stretch>
            <a:fillRect/>
          </a:stretch>
        </p:blipFill>
        <p:spPr bwMode="auto">
          <a:xfrm>
            <a:off x="4716016" y="5157192"/>
            <a:ext cx="1224136" cy="1328176"/>
          </a:xfrm>
          <a:prstGeom prst="rect">
            <a:avLst/>
          </a:prstGeom>
          <a:noFill/>
        </p:spPr>
      </p:pic>
      <p:sp>
        <p:nvSpPr>
          <p:cNvPr id="3" name="Содержимое 2"/>
          <p:cNvSpPr>
            <a:spLocks noGrp="1"/>
          </p:cNvSpPr>
          <p:nvPr>
            <p:ph sz="quarter" idx="1"/>
          </p:nvPr>
        </p:nvSpPr>
        <p:spPr>
          <a:xfrm>
            <a:off x="179512" y="1447800"/>
            <a:ext cx="4248472" cy="4572000"/>
          </a:xfrm>
        </p:spPr>
        <p:txBody>
          <a:bodyPr>
            <a:normAutofit fontScale="92500" lnSpcReduction="20000"/>
          </a:bodyPr>
          <a:lstStyle/>
          <a:p>
            <a:pPr marL="0" lvl="0" indent="274320" algn="ctr">
              <a:lnSpc>
                <a:spcPct val="150000"/>
              </a:lnSpc>
              <a:spcBef>
                <a:spcPts val="0"/>
              </a:spcBef>
              <a:buNone/>
            </a:pPr>
            <a:r>
              <a:rPr lang="ru-RU" b="1" dirty="0" smtClean="0">
                <a:solidFill>
                  <a:srgbClr val="FF0000"/>
                </a:solidFill>
                <a:latin typeface="Arial" pitchFamily="34" charset="0"/>
                <a:cs typeface="Arial" pitchFamily="34" charset="0"/>
              </a:rPr>
              <a:t>«Кто как голос подает»</a:t>
            </a:r>
            <a:endParaRPr lang="ru-RU" dirty="0" smtClean="0">
              <a:solidFill>
                <a:srgbClr val="FF0000"/>
              </a:solidFill>
              <a:latin typeface="Arial" pitchFamily="34" charset="0"/>
              <a:cs typeface="Arial" pitchFamily="34" charset="0"/>
            </a:endParaRPr>
          </a:p>
          <a:p>
            <a:pPr marL="0" indent="274320">
              <a:lnSpc>
                <a:spcPct val="150000"/>
              </a:lnSpc>
              <a:spcBef>
                <a:spcPts val="0"/>
              </a:spcBef>
            </a:pPr>
            <a:r>
              <a:rPr lang="ru-RU" dirty="0" smtClean="0">
                <a:latin typeface="Arial" pitchFamily="34" charset="0"/>
                <a:cs typeface="Arial" pitchFamily="34" charset="0"/>
              </a:rPr>
              <a:t>Голубь… (воркует)</a:t>
            </a:r>
          </a:p>
          <a:p>
            <a:pPr marL="0" indent="274320">
              <a:lnSpc>
                <a:spcPct val="150000"/>
              </a:lnSpc>
              <a:spcBef>
                <a:spcPts val="0"/>
              </a:spcBef>
            </a:pPr>
            <a:r>
              <a:rPr lang="ru-RU" dirty="0" smtClean="0">
                <a:latin typeface="Arial" pitchFamily="34" charset="0"/>
                <a:cs typeface="Arial" pitchFamily="34" charset="0"/>
              </a:rPr>
              <a:t>Корова… (мычит)</a:t>
            </a:r>
          </a:p>
          <a:p>
            <a:pPr marL="0" indent="274320">
              <a:lnSpc>
                <a:spcPct val="150000"/>
              </a:lnSpc>
              <a:spcBef>
                <a:spcPts val="0"/>
              </a:spcBef>
            </a:pPr>
            <a:r>
              <a:rPr lang="ru-RU" dirty="0" smtClean="0">
                <a:latin typeface="Arial" pitchFamily="34" charset="0"/>
                <a:cs typeface="Arial" pitchFamily="34" charset="0"/>
              </a:rPr>
              <a:t>Воробей… (чирикает)</a:t>
            </a:r>
          </a:p>
          <a:p>
            <a:pPr marL="0" indent="274320">
              <a:lnSpc>
                <a:spcPct val="150000"/>
              </a:lnSpc>
              <a:spcBef>
                <a:spcPts val="0"/>
              </a:spcBef>
            </a:pPr>
            <a:r>
              <a:rPr lang="ru-RU" dirty="0" smtClean="0">
                <a:latin typeface="Arial" pitchFamily="34" charset="0"/>
                <a:cs typeface="Arial" pitchFamily="34" charset="0"/>
              </a:rPr>
              <a:t>Кошка… (мяукает)</a:t>
            </a:r>
          </a:p>
          <a:p>
            <a:pPr marL="0" indent="274320">
              <a:lnSpc>
                <a:spcPct val="150000"/>
              </a:lnSpc>
              <a:spcBef>
                <a:spcPts val="0"/>
              </a:spcBef>
            </a:pPr>
            <a:r>
              <a:rPr lang="ru-RU" dirty="0" smtClean="0">
                <a:latin typeface="Arial" pitchFamily="34" charset="0"/>
                <a:cs typeface="Arial" pitchFamily="34" charset="0"/>
              </a:rPr>
              <a:t>Петух… (кукарекает)</a:t>
            </a:r>
          </a:p>
          <a:p>
            <a:pPr marL="0" indent="274320">
              <a:lnSpc>
                <a:spcPct val="150000"/>
              </a:lnSpc>
              <a:spcBef>
                <a:spcPts val="0"/>
              </a:spcBef>
            </a:pPr>
            <a:r>
              <a:rPr lang="ru-RU" dirty="0" smtClean="0">
                <a:latin typeface="Arial" pitchFamily="34" charset="0"/>
                <a:cs typeface="Arial" pitchFamily="34" charset="0"/>
              </a:rPr>
              <a:t>Волк… (воет)</a:t>
            </a:r>
          </a:p>
          <a:p>
            <a:pPr marL="0" indent="274320">
              <a:lnSpc>
                <a:spcPct val="150000"/>
              </a:lnSpc>
              <a:spcBef>
                <a:spcPts val="0"/>
              </a:spcBef>
            </a:pPr>
            <a:r>
              <a:rPr lang="ru-RU" dirty="0" smtClean="0">
                <a:latin typeface="Arial" pitchFamily="34" charset="0"/>
                <a:cs typeface="Arial" pitchFamily="34" charset="0"/>
              </a:rPr>
              <a:t>Медведь… (рычит)</a:t>
            </a:r>
          </a:p>
          <a:p>
            <a:pPr marL="0" indent="274320">
              <a:lnSpc>
                <a:spcPct val="150000"/>
              </a:lnSpc>
              <a:spcBef>
                <a:spcPts val="0"/>
              </a:spcBef>
            </a:pPr>
            <a:r>
              <a:rPr lang="ru-RU" dirty="0" smtClean="0">
                <a:latin typeface="Arial" pitchFamily="34" charset="0"/>
                <a:cs typeface="Arial" pitchFamily="34" charset="0"/>
              </a:rPr>
              <a:t>Тигр и лев… (рычит)</a:t>
            </a:r>
          </a:p>
          <a:p>
            <a:pPr marL="0" indent="274320">
              <a:lnSpc>
                <a:spcPct val="150000"/>
              </a:lnSpc>
              <a:spcBef>
                <a:spcPts val="0"/>
              </a:spcBef>
              <a:buNone/>
            </a:pPr>
            <a:endParaRPr lang="ru-RU" dirty="0" smtClean="0">
              <a:latin typeface="Arial" pitchFamily="34" charset="0"/>
              <a:cs typeface="Arial" pitchFamily="34" charset="0"/>
            </a:endParaRPr>
          </a:p>
          <a:p>
            <a:pPr marL="0" indent="274320">
              <a:lnSpc>
                <a:spcPct val="150000"/>
              </a:lnSpc>
              <a:spcBef>
                <a:spcPts val="0"/>
              </a:spcBef>
            </a:pPr>
            <a:endParaRPr lang="ru-RU" dirty="0">
              <a:latin typeface="Arial" pitchFamily="34" charset="0"/>
              <a:cs typeface="Arial" pitchFamily="34" charset="0"/>
            </a:endParaRPr>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Глагол</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словаря</a:t>
            </a:r>
            <a:endParaRPr lang="ru-RU" sz="3200" dirty="0">
              <a:solidFill>
                <a:schemeClr val="tx1"/>
              </a:solidFill>
              <a:latin typeface="Arial" pitchFamily="34" charset="0"/>
              <a:cs typeface="Arial" pitchFamily="34" charset="0"/>
            </a:endParaRPr>
          </a:p>
        </p:txBody>
      </p:sp>
      <p:sp>
        <p:nvSpPr>
          <p:cNvPr id="5" name="Содержимое 2"/>
          <p:cNvSpPr txBox="1">
            <a:spLocks/>
          </p:cNvSpPr>
          <p:nvPr/>
        </p:nvSpPr>
        <p:spPr>
          <a:xfrm>
            <a:off x="4499992" y="1412776"/>
            <a:ext cx="4392488" cy="4788024"/>
          </a:xfrm>
          <a:prstGeom prst="rect">
            <a:avLst/>
          </a:prstGeom>
        </p:spPr>
        <p:txBody>
          <a:bodyPr vert="horz">
            <a:normAutofit/>
          </a:bodyPr>
          <a:lstStyle/>
          <a:p>
            <a:pPr marR="0" lvl="0" indent="274320" algn="ctr" defTabSz="914400" rtl="0" eaLnBrk="1" fontAlgn="auto" latinLnBrk="0" hangingPunct="1">
              <a:lnSpc>
                <a:spcPct val="150000"/>
              </a:lnSpc>
              <a:spcAft>
                <a:spcPts val="0"/>
              </a:spcAft>
              <a:buClr>
                <a:schemeClr val="accent1"/>
              </a:buClr>
              <a:buSzPct val="85000"/>
              <a:tabLst/>
              <a:defRPr/>
            </a:pPr>
            <a:r>
              <a:rPr kumimoji="0" lang="ru-RU" sz="2400" b="1" u="none" strike="noStrike" kern="1200" cap="none" spc="0" normalizeH="0" baseline="0" noProof="0" dirty="0" smtClean="0">
                <a:ln>
                  <a:noFill/>
                </a:ln>
                <a:solidFill>
                  <a:srgbClr val="FF0000"/>
                </a:solidFill>
                <a:effectLst/>
                <a:uLnTx/>
                <a:uFillTx/>
                <a:latin typeface="Arial" pitchFamily="34" charset="0"/>
                <a:cs typeface="Arial" pitchFamily="34" charset="0"/>
              </a:rPr>
              <a:t>«Кто как ест»</a:t>
            </a:r>
            <a:endParaRPr kumimoji="0" lang="ru-RU" sz="2400" b="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Кошка… (лакает молоко)</a:t>
            </a: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Заяц… (грызет морковку)</a:t>
            </a: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Теленок… (сосет молоко)</a:t>
            </a: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Собака… (грызет кость)</a:t>
            </a: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Корова… (жует сено)</a:t>
            </a: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r>
              <a:rPr kumimoji="0" lang="ru-RU"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Курица… (клюет зерно)</a:t>
            </a:r>
          </a:p>
          <a:p>
            <a:pPr marR="0" lvl="0" indent="274320" algn="l" defTabSz="914400" rtl="0" eaLnBrk="1" fontAlgn="auto" latinLnBrk="0" hangingPunct="1">
              <a:lnSpc>
                <a:spcPct val="150000"/>
              </a:lnSpc>
              <a:spcAft>
                <a:spcPts val="0"/>
              </a:spcAft>
              <a:buClr>
                <a:schemeClr val="accent1"/>
              </a:buClr>
              <a:buSzPct val="85000"/>
              <a:buFont typeface="Wingdings 2"/>
              <a:buChar char=""/>
              <a:tabLst/>
              <a:defRPr/>
            </a:pPr>
            <a:endParaRPr kumimoji="0" lang="ru-RU"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cxnSp>
        <p:nvCxnSpPr>
          <p:cNvPr id="6" name="Прямая соединительная линия 5"/>
          <p:cNvCxnSpPr/>
          <p:nvPr/>
        </p:nvCxnSpPr>
        <p:spPr>
          <a:xfrm>
            <a:off x="4499992" y="1412776"/>
            <a:ext cx="0" cy="5112568"/>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Гольштейн Корова Стоя Перед Белый Фон — стоковые фотографии и другие  картинки Корова - iStock"/>
          <p:cNvPicPr>
            <a:picLocks noChangeAspect="1" noChangeArrowheads="1"/>
          </p:cNvPicPr>
          <p:nvPr/>
        </p:nvPicPr>
        <p:blipFill>
          <a:blip r:embed="rId4" cstate="print"/>
          <a:srcRect/>
          <a:stretch>
            <a:fillRect/>
          </a:stretch>
        </p:blipFill>
        <p:spPr bwMode="auto">
          <a:xfrm>
            <a:off x="6876256" y="5373216"/>
            <a:ext cx="1591611" cy="106842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0" name="Picture 12" descr="Бесплатные векторы Водитель, более 12 000 изображений AI, EPS"/>
          <p:cNvPicPr>
            <a:picLocks noChangeAspect="1" noChangeArrowheads="1"/>
          </p:cNvPicPr>
          <p:nvPr/>
        </p:nvPicPr>
        <p:blipFill>
          <a:blip r:embed="rId2" cstate="print"/>
          <a:srcRect/>
          <a:stretch>
            <a:fillRect/>
          </a:stretch>
        </p:blipFill>
        <p:spPr bwMode="auto">
          <a:xfrm>
            <a:off x="4211960" y="4221088"/>
            <a:ext cx="3353699" cy="2276872"/>
          </a:xfrm>
          <a:prstGeom prst="rect">
            <a:avLst/>
          </a:prstGeom>
          <a:noFill/>
        </p:spPr>
      </p:pic>
      <p:sp>
        <p:nvSpPr>
          <p:cNvPr id="3" name="Содержимое 2"/>
          <p:cNvSpPr>
            <a:spLocks noGrp="1"/>
          </p:cNvSpPr>
          <p:nvPr>
            <p:ph sz="quarter" idx="1"/>
          </p:nvPr>
        </p:nvSpPr>
        <p:spPr>
          <a:xfrm>
            <a:off x="395536" y="1447800"/>
            <a:ext cx="8291264" cy="5005536"/>
          </a:xfrm>
        </p:spPr>
        <p:txBody>
          <a:bodyPr>
            <a:normAutofit fontScale="85000" lnSpcReduction="20000"/>
          </a:bodyPr>
          <a:lstStyle/>
          <a:p>
            <a:pPr marL="0" lvl="0" indent="274320">
              <a:lnSpc>
                <a:spcPct val="160000"/>
              </a:lnSpc>
              <a:spcBef>
                <a:spcPts val="0"/>
              </a:spcBef>
              <a:buNone/>
            </a:pPr>
            <a:r>
              <a:rPr lang="ru-RU" b="1" dirty="0" smtClean="0">
                <a:solidFill>
                  <a:srgbClr val="FF0000"/>
                </a:solidFill>
                <a:latin typeface="Arial" pitchFamily="34" charset="0"/>
                <a:cs typeface="Arial" pitchFamily="34" charset="0"/>
              </a:rPr>
              <a:t>«Кто что делает»</a:t>
            </a:r>
            <a:endParaRPr lang="ru-RU" dirty="0" smtClean="0">
              <a:solidFill>
                <a:srgbClr val="FF0000"/>
              </a:solidFill>
              <a:latin typeface="Arial" pitchFamily="34" charset="0"/>
              <a:cs typeface="Arial" pitchFamily="34" charset="0"/>
            </a:endParaRPr>
          </a:p>
          <a:p>
            <a:pPr marL="0" indent="274320">
              <a:lnSpc>
                <a:spcPct val="160000"/>
              </a:lnSpc>
              <a:spcBef>
                <a:spcPts val="0"/>
              </a:spcBef>
            </a:pPr>
            <a:r>
              <a:rPr lang="ru-RU" dirty="0" smtClean="0">
                <a:latin typeface="Arial" pitchFamily="34" charset="0"/>
                <a:cs typeface="Arial" pitchFamily="34" charset="0"/>
              </a:rPr>
              <a:t>Учитель… (учит)</a:t>
            </a:r>
          </a:p>
          <a:p>
            <a:pPr marL="0" indent="274320">
              <a:lnSpc>
                <a:spcPct val="160000"/>
              </a:lnSpc>
              <a:spcBef>
                <a:spcPts val="0"/>
              </a:spcBef>
            </a:pPr>
            <a:r>
              <a:rPr lang="ru-RU" dirty="0" smtClean="0">
                <a:latin typeface="Arial" pitchFamily="34" charset="0"/>
                <a:cs typeface="Arial" pitchFamily="34" charset="0"/>
              </a:rPr>
              <a:t>Доктор… (лечит)</a:t>
            </a:r>
          </a:p>
          <a:p>
            <a:pPr marL="0" indent="274320">
              <a:lnSpc>
                <a:spcPct val="160000"/>
              </a:lnSpc>
              <a:spcBef>
                <a:spcPts val="0"/>
              </a:spcBef>
            </a:pPr>
            <a:r>
              <a:rPr lang="ru-RU" dirty="0" smtClean="0">
                <a:latin typeface="Arial" pitchFamily="34" charset="0"/>
                <a:cs typeface="Arial" pitchFamily="34" charset="0"/>
              </a:rPr>
              <a:t>Повар… (варит)</a:t>
            </a:r>
          </a:p>
          <a:p>
            <a:pPr marL="0" indent="274320">
              <a:lnSpc>
                <a:spcPct val="160000"/>
              </a:lnSpc>
              <a:spcBef>
                <a:spcPts val="0"/>
              </a:spcBef>
            </a:pPr>
            <a:r>
              <a:rPr lang="ru-RU" dirty="0" smtClean="0">
                <a:latin typeface="Arial" pitchFamily="34" charset="0"/>
                <a:cs typeface="Arial" pitchFamily="34" charset="0"/>
              </a:rPr>
              <a:t>Уборщица… (убирает)</a:t>
            </a:r>
          </a:p>
          <a:p>
            <a:pPr marL="0" indent="274320">
              <a:lnSpc>
                <a:spcPct val="160000"/>
              </a:lnSpc>
              <a:spcBef>
                <a:spcPts val="0"/>
              </a:spcBef>
            </a:pPr>
            <a:r>
              <a:rPr lang="ru-RU" dirty="0" smtClean="0">
                <a:latin typeface="Arial" pitchFamily="34" charset="0"/>
                <a:cs typeface="Arial" pitchFamily="34" charset="0"/>
              </a:rPr>
              <a:t>Маляр… (красит)</a:t>
            </a:r>
          </a:p>
          <a:p>
            <a:pPr marL="0" indent="274320">
              <a:lnSpc>
                <a:spcPct val="160000"/>
              </a:lnSpc>
              <a:spcBef>
                <a:spcPts val="0"/>
              </a:spcBef>
            </a:pPr>
            <a:r>
              <a:rPr lang="ru-RU" dirty="0" smtClean="0">
                <a:latin typeface="Arial" pitchFamily="34" charset="0"/>
                <a:cs typeface="Arial" pitchFamily="34" charset="0"/>
              </a:rPr>
              <a:t>Художник… (рисует)</a:t>
            </a:r>
          </a:p>
          <a:p>
            <a:pPr marL="0" indent="274320">
              <a:lnSpc>
                <a:spcPct val="160000"/>
              </a:lnSpc>
              <a:spcBef>
                <a:spcPts val="0"/>
              </a:spcBef>
            </a:pPr>
            <a:r>
              <a:rPr lang="ru-RU" dirty="0" smtClean="0">
                <a:latin typeface="Arial" pitchFamily="34" charset="0"/>
                <a:cs typeface="Arial" pitchFamily="34" charset="0"/>
              </a:rPr>
              <a:t>Продавец… (продает)</a:t>
            </a:r>
          </a:p>
          <a:p>
            <a:pPr marL="0" indent="274320">
              <a:lnSpc>
                <a:spcPct val="160000"/>
              </a:lnSpc>
              <a:spcBef>
                <a:spcPts val="0"/>
              </a:spcBef>
            </a:pPr>
            <a:r>
              <a:rPr lang="ru-RU" dirty="0" smtClean="0">
                <a:latin typeface="Arial" pitchFamily="34" charset="0"/>
                <a:cs typeface="Arial" pitchFamily="34" charset="0"/>
              </a:rPr>
              <a:t>Парикмахер… (стрижет)</a:t>
            </a:r>
          </a:p>
          <a:p>
            <a:pPr marL="0" indent="274320">
              <a:lnSpc>
                <a:spcPct val="160000"/>
              </a:lnSpc>
              <a:spcBef>
                <a:spcPts val="0"/>
              </a:spcBef>
            </a:pPr>
            <a:r>
              <a:rPr lang="ru-RU" dirty="0" smtClean="0">
                <a:latin typeface="Arial" pitchFamily="34" charset="0"/>
                <a:cs typeface="Arial" pitchFamily="34" charset="0"/>
              </a:rPr>
              <a:t>Шофер… (водит машину)</a:t>
            </a:r>
          </a:p>
          <a:p>
            <a:pPr marL="0" indent="274320">
              <a:lnSpc>
                <a:spcPct val="160000"/>
              </a:lnSpc>
              <a:spcBef>
                <a:spcPts val="0"/>
              </a:spcBef>
            </a:pPr>
            <a:endParaRPr lang="ru-RU" dirty="0">
              <a:latin typeface="Arial" pitchFamily="34" charset="0"/>
              <a:cs typeface="Arial" pitchFamily="34" charset="0"/>
            </a:endParaRPr>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Глагол</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словаря</a:t>
            </a:r>
            <a:endParaRPr lang="ru-RU" sz="3200" dirty="0">
              <a:solidFill>
                <a:schemeClr val="tx1"/>
              </a:solidFill>
              <a:latin typeface="Arial" pitchFamily="34" charset="0"/>
              <a:cs typeface="Arial" pitchFamily="34" charset="0"/>
            </a:endParaRPr>
          </a:p>
        </p:txBody>
      </p:sp>
      <p:pic>
        <p:nvPicPr>
          <p:cNvPr id="43010" name="Picture 2" descr="Художник мультяшный: стоковые векторные изображения, иллюстрации |  Depositphotos"/>
          <p:cNvPicPr>
            <a:picLocks noChangeAspect="1" noChangeArrowheads="1"/>
          </p:cNvPicPr>
          <p:nvPr/>
        </p:nvPicPr>
        <p:blipFill>
          <a:blip r:embed="rId3" cstate="print"/>
          <a:srcRect/>
          <a:stretch>
            <a:fillRect/>
          </a:stretch>
        </p:blipFill>
        <p:spPr bwMode="auto">
          <a:xfrm>
            <a:off x="6660232" y="1268760"/>
            <a:ext cx="2055089" cy="1657772"/>
          </a:xfrm>
          <a:prstGeom prst="rect">
            <a:avLst/>
          </a:prstGeom>
          <a:noFill/>
        </p:spPr>
      </p:pic>
      <p:pic>
        <p:nvPicPr>
          <p:cNvPr id="43012" name="Picture 4" descr="Врач рисунок (21 фото) » Рисунки для срисовки и не только"/>
          <p:cNvPicPr>
            <a:picLocks noChangeAspect="1" noChangeArrowheads="1"/>
          </p:cNvPicPr>
          <p:nvPr/>
        </p:nvPicPr>
        <p:blipFill>
          <a:blip r:embed="rId4" cstate="print"/>
          <a:srcRect/>
          <a:stretch>
            <a:fillRect/>
          </a:stretch>
        </p:blipFill>
        <p:spPr bwMode="auto">
          <a:xfrm>
            <a:off x="7164288" y="3429000"/>
            <a:ext cx="1498667" cy="2160240"/>
          </a:xfrm>
          <a:prstGeom prst="rect">
            <a:avLst/>
          </a:prstGeom>
          <a:noFill/>
        </p:spPr>
      </p:pic>
      <p:pic>
        <p:nvPicPr>
          <p:cNvPr id="43014" name="Picture 6" descr="Мультяшный повар на белом фоне векторное изображение ©kchungtw 27854301"/>
          <p:cNvPicPr>
            <a:picLocks noChangeAspect="1" noChangeArrowheads="1"/>
          </p:cNvPicPr>
          <p:nvPr/>
        </p:nvPicPr>
        <p:blipFill>
          <a:blip r:embed="rId5" cstate="print"/>
          <a:srcRect/>
          <a:stretch>
            <a:fillRect/>
          </a:stretch>
        </p:blipFill>
        <p:spPr bwMode="auto">
          <a:xfrm>
            <a:off x="4067944" y="1268760"/>
            <a:ext cx="1440160" cy="1440160"/>
          </a:xfrm>
          <a:prstGeom prst="rect">
            <a:avLst/>
          </a:prstGeom>
          <a:noFill/>
        </p:spPr>
      </p:pic>
      <p:sp>
        <p:nvSpPr>
          <p:cNvPr id="43016" name="AutoShape 8" descr="Маляр красит стену: стоковые векторные изображения, иллюстрации - Страница  2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8" name="Picture 10" descr="House painter with a color roller. Funny smiling worker painting a wall  with a paint roller, a vector illustration in cartoon | CanStock"/>
          <p:cNvPicPr>
            <a:picLocks noChangeAspect="1" noChangeArrowheads="1"/>
          </p:cNvPicPr>
          <p:nvPr/>
        </p:nvPicPr>
        <p:blipFill>
          <a:blip r:embed="rId6" cstate="print"/>
          <a:srcRect b="8548"/>
          <a:stretch>
            <a:fillRect/>
          </a:stretch>
        </p:blipFill>
        <p:spPr bwMode="auto">
          <a:xfrm>
            <a:off x="5076056" y="2492896"/>
            <a:ext cx="1584176" cy="165618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1447800"/>
            <a:ext cx="8280920" cy="4572000"/>
          </a:xfrm>
        </p:spPr>
        <p:txBody>
          <a:bodyPr>
            <a:normAutofit/>
          </a:bodyPr>
          <a:lstStyle/>
          <a:p>
            <a:pPr marL="0" lvl="0" indent="274320" algn="ctr">
              <a:lnSpc>
                <a:spcPct val="150000"/>
              </a:lnSpc>
              <a:spcBef>
                <a:spcPts val="0"/>
              </a:spcBef>
              <a:buNone/>
            </a:pPr>
            <a:r>
              <a:rPr lang="ru-RU" sz="2400" b="1" dirty="0" smtClean="0">
                <a:solidFill>
                  <a:srgbClr val="FF0000"/>
                </a:solidFill>
                <a:latin typeface="Arial" pitchFamily="34" charset="0"/>
                <a:cs typeface="Arial" pitchFamily="34" charset="0"/>
              </a:rPr>
              <a:t>«Назвать слово-действие»</a:t>
            </a:r>
          </a:p>
          <a:p>
            <a:pPr marL="0" indent="274320">
              <a:lnSpc>
                <a:spcPct val="150000"/>
              </a:lnSpc>
              <a:spcBef>
                <a:spcPts val="0"/>
              </a:spcBef>
            </a:pPr>
            <a:r>
              <a:rPr lang="ru-RU" sz="2400" dirty="0" smtClean="0">
                <a:latin typeface="Arial" pitchFamily="34" charset="0"/>
                <a:cs typeface="Arial" pitchFamily="34" charset="0"/>
              </a:rPr>
              <a:t>Что делает человек, если он ест утром? ( Завтракает)</a:t>
            </a:r>
          </a:p>
          <a:p>
            <a:pPr marL="0" indent="274320">
              <a:lnSpc>
                <a:spcPct val="150000"/>
              </a:lnSpc>
              <a:spcBef>
                <a:spcPts val="0"/>
              </a:spcBef>
            </a:pPr>
            <a:r>
              <a:rPr lang="ru-RU" sz="2400" dirty="0" smtClean="0">
                <a:latin typeface="Arial" pitchFamily="34" charset="0"/>
                <a:cs typeface="Arial" pitchFamily="34" charset="0"/>
              </a:rPr>
              <a:t>Что делает человек, если он ест днем? (Обедает)</a:t>
            </a:r>
          </a:p>
          <a:p>
            <a:pPr marL="0" indent="274320">
              <a:lnSpc>
                <a:spcPct val="150000"/>
              </a:lnSpc>
              <a:spcBef>
                <a:spcPts val="0"/>
              </a:spcBef>
            </a:pPr>
            <a:r>
              <a:rPr lang="ru-RU" sz="2400" dirty="0" smtClean="0">
                <a:latin typeface="Arial" pitchFamily="34" charset="0"/>
                <a:cs typeface="Arial" pitchFamily="34" charset="0"/>
              </a:rPr>
              <a:t>Если он ест вечером? (Ужинает)</a:t>
            </a:r>
          </a:p>
          <a:p>
            <a:pPr marL="0" indent="274320">
              <a:lnSpc>
                <a:spcPct val="150000"/>
              </a:lnSpc>
              <a:spcBef>
                <a:spcPts val="0"/>
              </a:spcBef>
            </a:pPr>
            <a:endParaRPr lang="ru-RU" sz="2400" dirty="0">
              <a:latin typeface="Arial" pitchFamily="34" charset="0"/>
              <a:cs typeface="Arial" pitchFamily="34" charset="0"/>
            </a:endParaRPr>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Глагол</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словаря</a:t>
            </a:r>
            <a:endParaRPr lang="ru-RU" sz="3200" dirty="0">
              <a:solidFill>
                <a:schemeClr val="tx1"/>
              </a:solidFill>
              <a:latin typeface="Arial" pitchFamily="34" charset="0"/>
              <a:cs typeface="Arial" pitchFamily="34" charset="0"/>
            </a:endParaRPr>
          </a:p>
        </p:txBody>
      </p:sp>
      <p:pic>
        <p:nvPicPr>
          <p:cNvPr id="44034" name="Picture 2" descr="Завтрак для детей на белом фоне, приготовленный из яиц, жаренных под  солнцем Стоковое Фото - изображение насчитывающей плита, томат: 158085556"/>
          <p:cNvPicPr>
            <a:picLocks noChangeAspect="1" noChangeArrowheads="1"/>
          </p:cNvPicPr>
          <p:nvPr/>
        </p:nvPicPr>
        <p:blipFill>
          <a:blip r:embed="rId2" cstate="print"/>
          <a:srcRect b="13598"/>
          <a:stretch>
            <a:fillRect/>
          </a:stretch>
        </p:blipFill>
        <p:spPr bwMode="auto">
          <a:xfrm>
            <a:off x="539552" y="4077072"/>
            <a:ext cx="2653055" cy="1656184"/>
          </a:xfrm>
          <a:prstGeom prst="rect">
            <a:avLst/>
          </a:prstGeom>
          <a:noFill/>
        </p:spPr>
      </p:pic>
      <p:pic>
        <p:nvPicPr>
          <p:cNvPr id="44036" name="Picture 4" descr="Diverse Cartoon Men Characters Eating Together At The Table, Flat Vector  Illustration Isolated On White Background. Business Lunch Break Or Friendly  Dinner. Royalty Free Cliparts, Vectors, And Stock Illustration. Image  151790488."/>
          <p:cNvPicPr>
            <a:picLocks noChangeAspect="1" noChangeArrowheads="1"/>
          </p:cNvPicPr>
          <p:nvPr/>
        </p:nvPicPr>
        <p:blipFill>
          <a:blip r:embed="rId3" cstate="print"/>
          <a:srcRect/>
          <a:stretch>
            <a:fillRect/>
          </a:stretch>
        </p:blipFill>
        <p:spPr bwMode="auto">
          <a:xfrm>
            <a:off x="3131840" y="4149080"/>
            <a:ext cx="2197140" cy="1818556"/>
          </a:xfrm>
          <a:prstGeom prst="rect">
            <a:avLst/>
          </a:prstGeom>
          <a:noFill/>
        </p:spPr>
      </p:pic>
      <p:pic>
        <p:nvPicPr>
          <p:cNvPr id="44038" name="Picture 6" descr="Download Free png Cartoon Family Of 3 Eating Dinner For Kids - Family  Dinner Cartoon ... - DLPNG.com"/>
          <p:cNvPicPr>
            <a:picLocks noChangeAspect="1" noChangeArrowheads="1"/>
          </p:cNvPicPr>
          <p:nvPr/>
        </p:nvPicPr>
        <p:blipFill>
          <a:blip r:embed="rId4" cstate="print"/>
          <a:srcRect/>
          <a:stretch>
            <a:fillRect/>
          </a:stretch>
        </p:blipFill>
        <p:spPr bwMode="auto">
          <a:xfrm>
            <a:off x="5508104" y="4293096"/>
            <a:ext cx="2984580" cy="151412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Глагол</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Игра: «Как передвигается?»</a:t>
            </a:r>
            <a:endParaRPr lang="ru-RU" sz="3200" dirty="0">
              <a:solidFill>
                <a:schemeClr val="tx1"/>
              </a:solidFill>
              <a:latin typeface="Arial" pitchFamily="34" charset="0"/>
              <a:cs typeface="Arial" pitchFamily="34" charset="0"/>
            </a:endParaRPr>
          </a:p>
        </p:txBody>
      </p:sp>
      <p:pic>
        <p:nvPicPr>
          <p:cNvPr id="7" name="03.wmv">
            <a:hlinkClick r:id="" action="ppaction://media"/>
          </p:cNvPr>
          <p:cNvPicPr>
            <a:picLocks noGrp="1" noRot="1" noChangeAspect="1"/>
          </p:cNvPicPr>
          <p:nvPr>
            <p:ph sz="quarter" idx="1"/>
            <a:videoFile r:link="rId1"/>
          </p:nvPr>
        </p:nvPicPr>
        <p:blipFill>
          <a:blip r:embed="rId3" cstate="print"/>
          <a:stretch>
            <a:fillRect/>
          </a:stretch>
        </p:blipFill>
        <p:spPr>
          <a:xfrm>
            <a:off x="635563" y="1844824"/>
            <a:ext cx="7918009" cy="445388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778098"/>
          </a:xfrm>
        </p:spPr>
        <p:txBody>
          <a:bodyPr>
            <a:noAutofit/>
          </a:bodyPr>
          <a:lstStyle/>
          <a:p>
            <a:pPr algn="ctr"/>
            <a:r>
              <a:rPr lang="ru-RU" sz="2800" b="1" dirty="0" smtClean="0">
                <a:solidFill>
                  <a:schemeClr val="tx1"/>
                </a:solidFill>
                <a:latin typeface="Arial" pitchFamily="34" charset="0"/>
                <a:cs typeface="Arial" pitchFamily="34" charset="0"/>
              </a:rPr>
              <a:t>Д</a:t>
            </a:r>
            <a:r>
              <a:rPr lang="ru-RU" sz="2800" b="1" dirty="0" smtClean="0">
                <a:solidFill>
                  <a:schemeClr val="tx1"/>
                </a:solidFill>
                <a:latin typeface="Arial" pitchFamily="34" charset="0"/>
                <a:cs typeface="Arial" pitchFamily="34" charset="0"/>
              </a:rPr>
              <a:t>ети с интеллектуальными нарушениями характеризуются</a:t>
            </a:r>
            <a:r>
              <a:rPr lang="ru-RU" sz="2800" b="1" dirty="0" smtClean="0">
                <a:solidFill>
                  <a:schemeClr val="tx1"/>
                </a:solidFill>
                <a:latin typeface="Arial" pitchFamily="34" charset="0"/>
                <a:cs typeface="Arial" pitchFamily="34" charset="0"/>
              </a:rPr>
              <a:t>:</a:t>
            </a:r>
            <a:endParaRPr lang="ru-RU" sz="2800" b="1"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640960" cy="4933528"/>
          </a:xfrm>
        </p:spPr>
        <p:txBody>
          <a:bodyPr>
            <a:normAutofit fontScale="92500" lnSpcReduction="10000"/>
          </a:bodyPr>
          <a:lstStyle/>
          <a:p>
            <a:pPr marL="0" indent="274320">
              <a:lnSpc>
                <a:spcPct val="150000"/>
              </a:lnSpc>
              <a:spcBef>
                <a:spcPts val="0"/>
              </a:spcBef>
            </a:pPr>
            <a:r>
              <a:rPr lang="ru-RU" dirty="0" smtClean="0">
                <a:latin typeface="Arial" pitchFamily="34" charset="0"/>
                <a:cs typeface="Arial" pitchFamily="34" charset="0"/>
              </a:rPr>
              <a:t>бедностью словарного запаса;</a:t>
            </a:r>
          </a:p>
          <a:p>
            <a:pPr marL="0" indent="274320">
              <a:lnSpc>
                <a:spcPct val="150000"/>
              </a:lnSpc>
              <a:spcBef>
                <a:spcPts val="0"/>
              </a:spcBef>
            </a:pPr>
            <a:r>
              <a:rPr lang="ru-RU" dirty="0" smtClean="0">
                <a:latin typeface="Arial" pitchFamily="34" charset="0"/>
                <a:cs typeface="Arial" pitchFamily="34" charset="0"/>
              </a:rPr>
              <a:t>неточностью употребления слов;</a:t>
            </a:r>
          </a:p>
          <a:p>
            <a:pPr marL="0" indent="274320">
              <a:lnSpc>
                <a:spcPct val="150000"/>
              </a:lnSpc>
              <a:spcBef>
                <a:spcPts val="0"/>
              </a:spcBef>
            </a:pPr>
            <a:r>
              <a:rPr lang="ru-RU" dirty="0" smtClean="0">
                <a:latin typeface="Arial" pitchFamily="34" charset="0"/>
                <a:cs typeface="Arial" pitchFamily="34" charset="0"/>
              </a:rPr>
              <a:t>трудностями актуализации;</a:t>
            </a:r>
          </a:p>
          <a:p>
            <a:pPr marL="0" indent="274320">
              <a:lnSpc>
                <a:spcPct val="150000"/>
              </a:lnSpc>
              <a:spcBef>
                <a:spcPts val="0"/>
              </a:spcBef>
            </a:pPr>
            <a:r>
              <a:rPr lang="ru-RU" dirty="0" smtClean="0">
                <a:latin typeface="Arial" pitchFamily="34" charset="0"/>
                <a:cs typeface="Arial" pitchFamily="34" charset="0"/>
              </a:rPr>
              <a:t>преобладанием пассивного словаря над активным;</a:t>
            </a:r>
          </a:p>
          <a:p>
            <a:pPr marL="0" indent="274320">
              <a:lnSpc>
                <a:spcPct val="150000"/>
              </a:lnSpc>
              <a:spcBef>
                <a:spcPts val="0"/>
              </a:spcBef>
            </a:pPr>
            <a:r>
              <a:rPr lang="ru-RU" dirty="0" smtClean="0">
                <a:latin typeface="Arial" pitchFamily="34" charset="0"/>
                <a:cs typeface="Arial" pitchFamily="34" charset="0"/>
              </a:rPr>
              <a:t>несформированностью структуры значения слова;</a:t>
            </a:r>
          </a:p>
          <a:p>
            <a:pPr marL="0" indent="274320">
              <a:lnSpc>
                <a:spcPct val="150000"/>
              </a:lnSpc>
              <a:spcBef>
                <a:spcPts val="0"/>
              </a:spcBef>
            </a:pPr>
            <a:r>
              <a:rPr lang="ru-RU" dirty="0" smtClean="0">
                <a:latin typeface="Arial" pitchFamily="34" charset="0"/>
                <a:cs typeface="Arial" pitchFamily="34" charset="0"/>
              </a:rPr>
              <a:t>нарушением процесса организации семантических полей;</a:t>
            </a:r>
          </a:p>
          <a:p>
            <a:pPr marL="0" indent="274320">
              <a:lnSpc>
                <a:spcPct val="150000"/>
              </a:lnSpc>
              <a:spcBef>
                <a:spcPts val="0"/>
              </a:spcBef>
            </a:pPr>
            <a:r>
              <a:rPr lang="ru-RU" dirty="0" smtClean="0">
                <a:latin typeface="Arial" pitchFamily="34" charset="0"/>
                <a:cs typeface="Arial" pitchFamily="34" charset="0"/>
              </a:rPr>
              <a:t>несформированностью интересов;</a:t>
            </a:r>
          </a:p>
          <a:p>
            <a:pPr marL="0" indent="274320">
              <a:lnSpc>
                <a:spcPct val="150000"/>
              </a:lnSpc>
              <a:spcBef>
                <a:spcPts val="0"/>
              </a:spcBef>
            </a:pPr>
            <a:r>
              <a:rPr lang="ru-RU" dirty="0" smtClean="0">
                <a:latin typeface="Arial" pitchFamily="34" charset="0"/>
                <a:cs typeface="Arial" pitchFamily="34" charset="0"/>
              </a:rPr>
              <a:t>слабостью вербальной памяти;</a:t>
            </a:r>
            <a:endParaRPr lang="ru-RU"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Занятие для детей с умеренной умственной отсталостью и неговорящих детей."/>
          <p:cNvPicPr>
            <a:picLocks noChangeAspect="1" noChangeArrowheads="1"/>
          </p:cNvPicPr>
          <p:nvPr/>
        </p:nvPicPr>
        <p:blipFill>
          <a:blip r:embed="rId2" cstate="print"/>
          <a:srcRect/>
          <a:stretch>
            <a:fillRect/>
          </a:stretch>
        </p:blipFill>
        <p:spPr bwMode="auto">
          <a:xfrm>
            <a:off x="3491880" y="3705068"/>
            <a:ext cx="5068838" cy="2836326"/>
          </a:xfrm>
          <a:prstGeom prst="rect">
            <a:avLst/>
          </a:prstGeom>
          <a:ln>
            <a:noFill/>
          </a:ln>
          <a:effectLst>
            <a:softEdge rad="112500"/>
          </a:effectLst>
        </p:spPr>
      </p:pic>
      <p:sp>
        <p:nvSpPr>
          <p:cNvPr id="3" name="Содержимое 2"/>
          <p:cNvSpPr>
            <a:spLocks noGrp="1"/>
          </p:cNvSpPr>
          <p:nvPr>
            <p:ph sz="quarter" idx="1"/>
          </p:nvPr>
        </p:nvSpPr>
        <p:spPr>
          <a:xfrm>
            <a:off x="323528" y="548680"/>
            <a:ext cx="8496944" cy="3816424"/>
          </a:xfrm>
        </p:spPr>
        <p:txBody>
          <a:bodyPr/>
          <a:lstStyle/>
          <a:p>
            <a:pPr marL="0" indent="274320" algn="just">
              <a:lnSpc>
                <a:spcPct val="150000"/>
              </a:lnSpc>
              <a:spcBef>
                <a:spcPts val="0"/>
              </a:spcBef>
              <a:buNone/>
            </a:pPr>
            <a:r>
              <a:rPr lang="ru-RU" dirty="0" smtClean="0">
                <a:latin typeface="Arial" pitchFamily="34" charset="0"/>
                <a:cs typeface="Arial" pitchFamily="34" charset="0"/>
              </a:rPr>
              <a:t>Работа по обогащению словарного запаса школьников с умственной отсталостью имеет серьёзное значение для развития психики, успешного включения в сферу общения с окружающими, формирования речевой компетентности.</a:t>
            </a:r>
          </a:p>
          <a:p>
            <a:pPr marL="0" indent="274320">
              <a:lnSpc>
                <a:spcPct val="150000"/>
              </a:lnSpc>
              <a:spcBef>
                <a:spcPts val="0"/>
              </a:spcBef>
            </a:pPr>
            <a:endParaRPr lang="ru-RU"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424936" cy="1143000"/>
          </a:xfrm>
        </p:spPr>
        <p:txBody>
          <a:bodyPr>
            <a:normAutofit/>
          </a:bodyPr>
          <a:lstStyle/>
          <a:p>
            <a:pPr algn="ctr"/>
            <a:r>
              <a:rPr lang="ru-RU" sz="3200" b="1" dirty="0" smtClean="0">
                <a:solidFill>
                  <a:schemeClr val="tx1"/>
                </a:solidFill>
                <a:latin typeface="Arial" pitchFamily="34" charset="0"/>
                <a:cs typeface="Arial" pitchFamily="34" charset="0"/>
              </a:rPr>
              <a:t>Обучающиеся с умственной отсталостью: </a:t>
            </a:r>
            <a:endParaRPr lang="ru-RU" sz="3200" b="1"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568952" cy="5005536"/>
          </a:xfrm>
        </p:spPr>
        <p:txBody>
          <a:bodyPr>
            <a:normAutofit fontScale="92500" lnSpcReduction="10000"/>
          </a:bodyPr>
          <a:lstStyle/>
          <a:p>
            <a:pPr marL="0" indent="274320">
              <a:lnSpc>
                <a:spcPct val="150000"/>
              </a:lnSpc>
              <a:spcBef>
                <a:spcPts val="0"/>
              </a:spcBef>
            </a:pPr>
            <a:r>
              <a:rPr lang="ru-RU" dirty="0" smtClean="0">
                <a:latin typeface="Arial" pitchFamily="34" charset="0"/>
                <a:cs typeface="Arial" pitchFamily="34" charset="0"/>
              </a:rPr>
              <a:t>НЕ знают названий предметов, которые их окружают </a:t>
            </a:r>
            <a:r>
              <a:rPr lang="ru-RU" i="1" dirty="0" smtClean="0">
                <a:latin typeface="Arial" pitchFamily="34" charset="0"/>
                <a:cs typeface="Arial" pitchFamily="34" charset="0"/>
              </a:rPr>
              <a:t>(перчатки, будильник, кружка); </a:t>
            </a:r>
          </a:p>
          <a:p>
            <a:pPr marL="0" indent="274320">
              <a:lnSpc>
                <a:spcPct val="150000"/>
              </a:lnSpc>
              <a:spcBef>
                <a:spcPts val="0"/>
              </a:spcBef>
            </a:pPr>
            <a:r>
              <a:rPr lang="ru-RU" i="1" dirty="0" smtClean="0">
                <a:latin typeface="Arial" pitchFamily="34" charset="0"/>
                <a:cs typeface="Arial" pitchFamily="34" charset="0"/>
              </a:rPr>
              <a:t>НЕ </a:t>
            </a:r>
            <a:r>
              <a:rPr lang="ru-RU" dirty="0" smtClean="0">
                <a:latin typeface="Arial" pitchFamily="34" charset="0"/>
                <a:cs typeface="Arial" pitchFamily="34" charset="0"/>
              </a:rPr>
              <a:t>знают</a:t>
            </a:r>
            <a:r>
              <a:rPr lang="ru-RU" i="1" dirty="0" smtClean="0">
                <a:latin typeface="Arial" pitchFamily="34" charset="0"/>
                <a:cs typeface="Arial" pitchFamily="34" charset="0"/>
              </a:rPr>
              <a:t> </a:t>
            </a:r>
            <a:r>
              <a:rPr lang="ru-RU" dirty="0" smtClean="0">
                <a:latin typeface="Arial" pitchFamily="34" charset="0"/>
                <a:cs typeface="Arial" pitchFamily="34" charset="0"/>
              </a:rPr>
              <a:t>названий отдельных частей предметов</a:t>
            </a:r>
            <a:r>
              <a:rPr lang="ru-RU" i="1" dirty="0" smtClean="0">
                <a:latin typeface="Arial" pitchFamily="34" charset="0"/>
                <a:cs typeface="Arial" pitchFamily="34" charset="0"/>
              </a:rPr>
              <a:t>(обложка, страница, рама, подоконник);</a:t>
            </a:r>
            <a:endParaRPr lang="ru-RU" dirty="0" smtClean="0">
              <a:latin typeface="Arial" pitchFamily="34" charset="0"/>
              <a:cs typeface="Arial" pitchFamily="34" charset="0"/>
            </a:endParaRPr>
          </a:p>
          <a:p>
            <a:pPr marL="0" indent="274320">
              <a:lnSpc>
                <a:spcPct val="150000"/>
              </a:lnSpc>
              <a:spcBef>
                <a:spcPts val="0"/>
              </a:spcBef>
            </a:pPr>
            <a:r>
              <a:rPr lang="ru-RU" dirty="0" smtClean="0">
                <a:latin typeface="Arial" pitchFamily="34" charset="0"/>
                <a:cs typeface="Arial" pitchFamily="34" charset="0"/>
              </a:rPr>
              <a:t>ОТСУТСТВУЮТ слова обобщающего характера </a:t>
            </a:r>
            <a:r>
              <a:rPr lang="ru-RU" i="1" dirty="0" smtClean="0">
                <a:latin typeface="Arial" pitchFamily="34" charset="0"/>
                <a:cs typeface="Arial" pitchFamily="34" charset="0"/>
              </a:rPr>
              <a:t>(мебель, посуда, обувь, одежда);</a:t>
            </a:r>
            <a:endParaRPr lang="ru-RU" dirty="0" smtClean="0">
              <a:latin typeface="Arial" pitchFamily="34" charset="0"/>
              <a:cs typeface="Arial" pitchFamily="34" charset="0"/>
            </a:endParaRPr>
          </a:p>
          <a:p>
            <a:pPr marL="0" indent="274320">
              <a:lnSpc>
                <a:spcPct val="150000"/>
              </a:lnSpc>
              <a:spcBef>
                <a:spcPts val="0"/>
              </a:spcBef>
            </a:pPr>
            <a:r>
              <a:rPr lang="ru-RU" dirty="0" smtClean="0">
                <a:latin typeface="Arial" pitchFamily="34" charset="0"/>
                <a:cs typeface="Arial" pitchFamily="34" charset="0"/>
              </a:rPr>
              <a:t>ОТСУТСТВУЮТ многие глаголы, обозначающие способы передвижения животных </a:t>
            </a:r>
            <a:r>
              <a:rPr lang="ru-RU" i="1" dirty="0" smtClean="0">
                <a:latin typeface="Arial" pitchFamily="34" charset="0"/>
                <a:cs typeface="Arial" pitchFamily="34" charset="0"/>
              </a:rPr>
              <a:t>(скачет, ползает, летает); </a:t>
            </a:r>
            <a:endParaRPr lang="ru-RU"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778098"/>
          </a:xfrm>
        </p:spPr>
        <p:txBody>
          <a:bodyPr>
            <a:normAutofit/>
          </a:bodyPr>
          <a:lstStyle/>
          <a:p>
            <a:pPr algn="ctr"/>
            <a:r>
              <a:rPr lang="ru-RU" sz="2800" b="1" dirty="0" smtClean="0">
                <a:solidFill>
                  <a:schemeClr val="tx1"/>
                </a:solidFill>
                <a:latin typeface="Arial" pitchFamily="34" charset="0"/>
                <a:cs typeface="Arial" pitchFamily="34" charset="0"/>
              </a:rPr>
              <a:t>Обучающиеся с умственной отсталостью: </a:t>
            </a:r>
            <a:endParaRPr lang="ru-RU" sz="2800" b="1"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496944" cy="4572000"/>
          </a:xfrm>
        </p:spPr>
        <p:txBody>
          <a:bodyPr>
            <a:normAutofit/>
          </a:bodyPr>
          <a:lstStyle/>
          <a:p>
            <a:pPr marL="0" indent="274320">
              <a:lnSpc>
                <a:spcPct val="150000"/>
              </a:lnSpc>
              <a:spcBef>
                <a:spcPts val="0"/>
              </a:spcBef>
            </a:pPr>
            <a:r>
              <a:rPr lang="ru-RU" dirty="0" smtClean="0">
                <a:latin typeface="Arial" pitchFamily="34" charset="0"/>
                <a:cs typeface="Arial" pitchFamily="34" charset="0"/>
              </a:rPr>
              <a:t>Ботинки – сапоги, туфли, калоши; </a:t>
            </a:r>
          </a:p>
          <a:p>
            <a:pPr marL="0" indent="274320">
              <a:lnSpc>
                <a:spcPct val="150000"/>
              </a:lnSpc>
              <a:spcBef>
                <a:spcPts val="0"/>
              </a:spcBef>
            </a:pPr>
            <a:r>
              <a:rPr lang="ru-RU" dirty="0" smtClean="0">
                <a:latin typeface="Arial" pitchFamily="34" charset="0"/>
                <a:cs typeface="Arial" pitchFamily="34" charset="0"/>
              </a:rPr>
              <a:t>Рубашка – кофту, рубашку, свитер, куртку; </a:t>
            </a:r>
          </a:p>
          <a:p>
            <a:pPr marL="0" indent="274320">
              <a:lnSpc>
                <a:spcPct val="150000"/>
              </a:lnSpc>
              <a:spcBef>
                <a:spcPts val="0"/>
              </a:spcBef>
            </a:pPr>
            <a:endParaRPr lang="ru-RU" dirty="0" smtClean="0">
              <a:latin typeface="Arial" pitchFamily="34" charset="0"/>
              <a:cs typeface="Arial" pitchFamily="34" charset="0"/>
            </a:endParaRPr>
          </a:p>
          <a:p>
            <a:pPr marL="0" indent="274320">
              <a:lnSpc>
                <a:spcPct val="150000"/>
              </a:lnSpc>
              <a:spcBef>
                <a:spcPts val="0"/>
              </a:spcBef>
            </a:pPr>
            <a:endParaRPr lang="ru-RU" dirty="0" smtClean="0">
              <a:latin typeface="Arial" pitchFamily="34" charset="0"/>
              <a:cs typeface="Arial" pitchFamily="34" charset="0"/>
            </a:endParaRPr>
          </a:p>
        </p:txBody>
      </p:sp>
      <p:pic>
        <p:nvPicPr>
          <p:cNvPr id="32770" name="Picture 2" descr="Я с детства с книгами дружу.-2&amp;amp;quot; -клипарт пнг. Обсуждение на LiveInternet -  Российский Сервис Онлайн-Дневников"/>
          <p:cNvPicPr>
            <a:picLocks noChangeAspect="1" noChangeArrowheads="1"/>
          </p:cNvPicPr>
          <p:nvPr/>
        </p:nvPicPr>
        <p:blipFill>
          <a:blip r:embed="rId2" cstate="print"/>
          <a:srcRect/>
          <a:stretch>
            <a:fillRect/>
          </a:stretch>
        </p:blipFill>
        <p:spPr bwMode="auto">
          <a:xfrm>
            <a:off x="4572000" y="2995285"/>
            <a:ext cx="2993504" cy="322910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712968" cy="1340768"/>
          </a:xfrm>
        </p:spPr>
        <p:txBody>
          <a:bodyPr>
            <a:noAutofit/>
          </a:bodyPr>
          <a:lstStyle/>
          <a:p>
            <a:pPr algn="ctr"/>
            <a:r>
              <a:rPr lang="ru-RU" sz="2400" b="1" dirty="0" smtClean="0">
                <a:solidFill>
                  <a:schemeClr val="tx1"/>
                </a:solidFill>
                <a:latin typeface="Arial" pitchFamily="34" charset="0"/>
                <a:cs typeface="Arial" pitchFamily="34" charset="0"/>
              </a:rPr>
              <a:t>Методы и приемы обогащения словарного запаса школьников с умственной отсталостью</a:t>
            </a:r>
            <a:endParaRPr lang="ru-RU" sz="24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467544" y="1052736"/>
            <a:ext cx="8219256" cy="5616624"/>
          </a:xfrm>
        </p:spPr>
        <p:txBody>
          <a:bodyPr>
            <a:normAutofit/>
          </a:bodyPr>
          <a:lstStyle/>
          <a:p>
            <a:pPr marL="0" indent="457200" algn="ctr">
              <a:lnSpc>
                <a:spcPct val="150000"/>
              </a:lnSpc>
              <a:spcBef>
                <a:spcPts val="0"/>
              </a:spcBef>
              <a:buNone/>
            </a:pPr>
            <a:endParaRPr lang="ru-RU" b="1" dirty="0" smtClean="0">
              <a:solidFill>
                <a:srgbClr val="FF0000"/>
              </a:solidFill>
              <a:latin typeface="Arial" pitchFamily="34" charset="0"/>
              <a:cs typeface="Arial" pitchFamily="34" charset="0"/>
            </a:endParaRPr>
          </a:p>
          <a:p>
            <a:pPr marL="0" indent="457200" algn="ctr">
              <a:lnSpc>
                <a:spcPct val="150000"/>
              </a:lnSpc>
              <a:spcBef>
                <a:spcPts val="0"/>
              </a:spcBef>
              <a:buNone/>
            </a:pPr>
            <a:r>
              <a:rPr lang="ru-RU" b="1" dirty="0" smtClean="0">
                <a:solidFill>
                  <a:srgbClr val="FF0000"/>
                </a:solidFill>
                <a:latin typeface="Arial" pitchFamily="34" charset="0"/>
                <a:cs typeface="Arial" pitchFamily="34" charset="0"/>
              </a:rPr>
              <a:t>Существительное, прилагательное, глагол</a:t>
            </a:r>
          </a:p>
          <a:p>
            <a:pPr marL="0" indent="457200" algn="ctr">
              <a:lnSpc>
                <a:spcPct val="150000"/>
              </a:lnSpc>
              <a:spcBef>
                <a:spcPts val="0"/>
              </a:spcBef>
              <a:buNone/>
            </a:pPr>
            <a:endParaRPr lang="ru-RU" dirty="0" smtClean="0">
              <a:solidFill>
                <a:srgbClr val="FF0000"/>
              </a:solidFill>
              <a:latin typeface="Arial" pitchFamily="34" charset="0"/>
              <a:cs typeface="Arial" pitchFamily="34" charset="0"/>
            </a:endParaRPr>
          </a:p>
          <a:p>
            <a:pPr marL="0" indent="457200">
              <a:lnSpc>
                <a:spcPct val="150000"/>
              </a:lnSpc>
              <a:spcBef>
                <a:spcPts val="0"/>
              </a:spcBef>
              <a:buFont typeface="+mj-lt"/>
              <a:buAutoNum type="arabicPeriod"/>
            </a:pPr>
            <a:r>
              <a:rPr lang="ru-RU" dirty="0" smtClean="0">
                <a:latin typeface="Arial" pitchFamily="34" charset="0"/>
                <a:cs typeface="Arial" pitchFamily="34" charset="0"/>
              </a:rPr>
              <a:t>Обогащение словарного запаса</a:t>
            </a:r>
          </a:p>
          <a:p>
            <a:pPr marL="0" lvl="0" indent="457200">
              <a:lnSpc>
                <a:spcPct val="150000"/>
              </a:lnSpc>
              <a:spcBef>
                <a:spcPts val="0"/>
              </a:spcBef>
              <a:buFont typeface="+mj-lt"/>
              <a:buAutoNum type="arabicPeriod"/>
            </a:pPr>
            <a:r>
              <a:rPr lang="ru-RU" dirty="0" smtClean="0">
                <a:latin typeface="Arial" pitchFamily="34" charset="0"/>
                <a:cs typeface="Arial" pitchFamily="34" charset="0"/>
              </a:rPr>
              <a:t>Уточнение значения слова</a:t>
            </a:r>
          </a:p>
          <a:p>
            <a:pPr marL="0" indent="457200">
              <a:lnSpc>
                <a:spcPct val="150000"/>
              </a:lnSpc>
              <a:spcBef>
                <a:spcPts val="0"/>
              </a:spcBef>
              <a:buFont typeface="+mj-lt"/>
              <a:buAutoNum type="arabicPeriod"/>
            </a:pPr>
            <a:r>
              <a:rPr lang="ru-RU" dirty="0" smtClean="0">
                <a:latin typeface="Arial" pitchFamily="34" charset="0"/>
                <a:cs typeface="Arial" pitchFamily="34" charset="0"/>
              </a:rPr>
              <a:t>Расширение семантики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6" name="Picture 12" descr="Какие из фруктов можно при язве желудка: яблоки, груши, бананы, гранат,  хурма, лимон?"/>
          <p:cNvPicPr>
            <a:picLocks noChangeAspect="1" noChangeArrowheads="1"/>
          </p:cNvPicPr>
          <p:nvPr/>
        </p:nvPicPr>
        <p:blipFill>
          <a:blip r:embed="rId2" cstate="print"/>
          <a:srcRect l="10598"/>
          <a:stretch>
            <a:fillRect/>
          </a:stretch>
        </p:blipFill>
        <p:spPr bwMode="auto">
          <a:xfrm>
            <a:off x="1043608" y="3645024"/>
            <a:ext cx="1822321" cy="1728192"/>
          </a:xfrm>
          <a:prstGeom prst="rect">
            <a:avLst/>
          </a:prstGeom>
          <a:noFill/>
        </p:spPr>
      </p:pic>
      <p:sp>
        <p:nvSpPr>
          <p:cNvPr id="2"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словарного запаса</a:t>
            </a:r>
            <a:endParaRPr lang="ru-RU" sz="32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323528" y="1447800"/>
            <a:ext cx="8640960" cy="541040"/>
          </a:xfrm>
        </p:spPr>
        <p:txBody>
          <a:bodyPr/>
          <a:lstStyle/>
          <a:p>
            <a:pPr lvl="0">
              <a:buNone/>
            </a:pPr>
            <a:r>
              <a:rPr lang="ru-RU" b="1" dirty="0" smtClean="0">
                <a:latin typeface="Arial" pitchFamily="34" charset="0"/>
                <a:cs typeface="Arial" pitchFamily="34" charset="0"/>
              </a:rPr>
              <a:t>Задание: </a:t>
            </a:r>
            <a:r>
              <a:rPr lang="ru-RU" dirty="0" smtClean="0">
                <a:latin typeface="Arial" pitchFamily="34" charset="0"/>
                <a:cs typeface="Arial" pitchFamily="34" charset="0"/>
              </a:rPr>
              <a:t>Назвать одним словом все предметы.</a:t>
            </a:r>
          </a:p>
          <a:p>
            <a:endParaRPr lang="ru-RU" dirty="0"/>
          </a:p>
        </p:txBody>
      </p:sp>
      <p:pic>
        <p:nvPicPr>
          <p:cNvPr id="16386" name="Picture 2" descr="Фрукты Шри-Ланки | Шри-Ланка — Ланка.ру"/>
          <p:cNvPicPr>
            <a:picLocks noChangeAspect="1" noChangeArrowheads="1"/>
          </p:cNvPicPr>
          <p:nvPr/>
        </p:nvPicPr>
        <p:blipFill>
          <a:blip r:embed="rId3" cstate="print"/>
          <a:srcRect l="36375" t="4271" r="35275" b="340"/>
          <a:stretch>
            <a:fillRect/>
          </a:stretch>
        </p:blipFill>
        <p:spPr bwMode="auto">
          <a:xfrm>
            <a:off x="539552" y="2276872"/>
            <a:ext cx="870544" cy="1944216"/>
          </a:xfrm>
          <a:prstGeom prst="rect">
            <a:avLst/>
          </a:prstGeom>
          <a:noFill/>
        </p:spPr>
      </p:pic>
      <p:cxnSp>
        <p:nvCxnSpPr>
          <p:cNvPr id="6" name="Прямая соединительная линия 5"/>
          <p:cNvCxnSpPr/>
          <p:nvPr/>
        </p:nvCxnSpPr>
        <p:spPr>
          <a:xfrm>
            <a:off x="4572000" y="2348880"/>
            <a:ext cx="0" cy="4176464"/>
          </a:xfrm>
          <a:prstGeom prst="line">
            <a:avLst/>
          </a:prstGeom>
        </p:spPr>
        <p:style>
          <a:lnRef idx="1">
            <a:schemeClr val="accent1"/>
          </a:lnRef>
          <a:fillRef idx="0">
            <a:schemeClr val="accent1"/>
          </a:fillRef>
          <a:effectRef idx="0">
            <a:schemeClr val="accent1"/>
          </a:effectRef>
          <a:fontRef idx="minor">
            <a:schemeClr val="tx1"/>
          </a:fontRef>
        </p:style>
      </p:cxnSp>
      <p:sp>
        <p:nvSpPr>
          <p:cNvPr id="16388" name="AutoShape 4" descr="Картинки ФРУКТЫ (75 карточек для детей). | Семейная Куч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0" name="Picture 6" descr="Таблица сочетаемости продуктов"/>
          <p:cNvPicPr>
            <a:picLocks noChangeAspect="1" noChangeArrowheads="1"/>
          </p:cNvPicPr>
          <p:nvPr/>
        </p:nvPicPr>
        <p:blipFill>
          <a:blip r:embed="rId4" cstate="print"/>
          <a:srcRect/>
          <a:stretch>
            <a:fillRect/>
          </a:stretch>
        </p:blipFill>
        <p:spPr bwMode="auto">
          <a:xfrm>
            <a:off x="1890298" y="2241348"/>
            <a:ext cx="2218872" cy="1111400"/>
          </a:xfrm>
          <a:prstGeom prst="rect">
            <a:avLst/>
          </a:prstGeom>
          <a:noFill/>
        </p:spPr>
      </p:pic>
      <p:sp>
        <p:nvSpPr>
          <p:cNvPr id="16392" name="AutoShape 8" descr="Нужно съедать 10 порций фруктов и овощей в день, чтобы быть здоровым ::  Инфони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6394" name="Picture 10" descr="Красное яблоко на белом фоне Стоковое Фото - изображение насчитывающей  листья, зеленый: 170813752"/>
          <p:cNvPicPr>
            <a:picLocks noChangeAspect="1" noChangeArrowheads="1"/>
          </p:cNvPicPr>
          <p:nvPr/>
        </p:nvPicPr>
        <p:blipFill>
          <a:blip r:embed="rId5" cstate="print"/>
          <a:srcRect l="12327" b="21368"/>
          <a:stretch>
            <a:fillRect/>
          </a:stretch>
        </p:blipFill>
        <p:spPr bwMode="auto">
          <a:xfrm>
            <a:off x="2483768" y="3284984"/>
            <a:ext cx="2048616" cy="1224136"/>
          </a:xfrm>
          <a:prstGeom prst="rect">
            <a:avLst/>
          </a:prstGeom>
          <a:noFill/>
        </p:spPr>
      </p:pic>
      <p:sp>
        <p:nvSpPr>
          <p:cNvPr id="12" name="Содержимое 2"/>
          <p:cNvSpPr txBox="1">
            <a:spLocks/>
          </p:cNvSpPr>
          <p:nvPr/>
        </p:nvSpPr>
        <p:spPr>
          <a:xfrm>
            <a:off x="1547664" y="5877272"/>
            <a:ext cx="2664296" cy="6130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ФРУКТЫ</a:t>
            </a:r>
            <a:endParaRPr kumimoji="0" lang="ru-RU" sz="26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6398" name="Picture 14" descr="Дизайн транспорт | Бесплатно векторы"/>
          <p:cNvPicPr>
            <a:picLocks noChangeAspect="1" noChangeArrowheads="1"/>
          </p:cNvPicPr>
          <p:nvPr/>
        </p:nvPicPr>
        <p:blipFill>
          <a:blip r:embed="rId6" cstate="print"/>
          <a:srcRect/>
          <a:stretch>
            <a:fillRect/>
          </a:stretch>
        </p:blipFill>
        <p:spPr bwMode="auto">
          <a:xfrm>
            <a:off x="4932040" y="2060848"/>
            <a:ext cx="3672408" cy="3672408"/>
          </a:xfrm>
          <a:prstGeom prst="rect">
            <a:avLst/>
          </a:prstGeom>
          <a:noFill/>
        </p:spPr>
      </p:pic>
      <p:sp>
        <p:nvSpPr>
          <p:cNvPr id="14" name="Содержимое 2"/>
          <p:cNvSpPr txBox="1">
            <a:spLocks/>
          </p:cNvSpPr>
          <p:nvPr/>
        </p:nvSpPr>
        <p:spPr>
          <a:xfrm>
            <a:off x="5436096" y="5877272"/>
            <a:ext cx="2376264" cy="613048"/>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26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ТРАНСПОРТ</a:t>
            </a:r>
            <a:endParaRPr kumimoji="0" lang="ru-RU" sz="2600"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700808"/>
            <a:ext cx="8291264" cy="4572000"/>
          </a:xfrm>
        </p:spPr>
        <p:txBody>
          <a:bodyPr/>
          <a:lstStyle/>
          <a:p>
            <a:pPr lvl="0">
              <a:buNone/>
            </a:pPr>
            <a:r>
              <a:rPr lang="ru-RU" b="1" i="1" dirty="0" smtClean="0">
                <a:latin typeface="Arial" pitchFamily="34" charset="0"/>
                <a:cs typeface="Arial" pitchFamily="34" charset="0"/>
              </a:rPr>
              <a:t>Задание: </a:t>
            </a:r>
            <a:r>
              <a:rPr lang="ru-RU" i="1" dirty="0" smtClean="0">
                <a:latin typeface="Arial" pitchFamily="34" charset="0"/>
                <a:cs typeface="Arial" pitchFamily="34" charset="0"/>
              </a:rPr>
              <a:t>Придумать обобщающее слово</a:t>
            </a:r>
          </a:p>
          <a:p>
            <a:r>
              <a:rPr lang="ru-RU" i="1" dirty="0" smtClean="0">
                <a:latin typeface="Arial" pitchFamily="34" charset="0"/>
                <a:cs typeface="Arial" pitchFamily="34" charset="0"/>
              </a:rPr>
              <a:t>яблоко — фрукты</a:t>
            </a:r>
          </a:p>
          <a:p>
            <a:pPr lvl="0"/>
            <a:r>
              <a:rPr lang="ru-RU" i="1" dirty="0" smtClean="0">
                <a:latin typeface="Arial" pitchFamily="34" charset="0"/>
                <a:cs typeface="Arial" pitchFamily="34" charset="0"/>
              </a:rPr>
              <a:t>свекла — ... (овощи)</a:t>
            </a:r>
          </a:p>
          <a:p>
            <a:pPr lvl="0"/>
            <a:r>
              <a:rPr lang="ru-RU" i="1" dirty="0" smtClean="0">
                <a:latin typeface="Arial" pitchFamily="34" charset="0"/>
                <a:cs typeface="Arial" pitchFamily="34" charset="0"/>
              </a:rPr>
              <a:t>чашка— ... (посуда)</a:t>
            </a:r>
          </a:p>
          <a:p>
            <a:pPr lvl="0">
              <a:buNone/>
            </a:pPr>
            <a:r>
              <a:rPr lang="ru-RU" b="1" dirty="0" smtClean="0">
                <a:latin typeface="Arial" pitchFamily="34" charset="0"/>
                <a:cs typeface="Arial" pitchFamily="34" charset="0"/>
              </a:rPr>
              <a:t>или наоборот: </a:t>
            </a:r>
          </a:p>
          <a:p>
            <a:r>
              <a:rPr lang="ru-RU" i="1" dirty="0" smtClean="0">
                <a:latin typeface="Arial" pitchFamily="34" charset="0"/>
                <a:cs typeface="Arial" pitchFamily="34" charset="0"/>
              </a:rPr>
              <a:t>фрукты— груша</a:t>
            </a:r>
          </a:p>
          <a:p>
            <a:r>
              <a:rPr lang="ru-RU" i="1" dirty="0" smtClean="0">
                <a:latin typeface="Arial" pitchFamily="34" charset="0"/>
                <a:cs typeface="Arial" pitchFamily="34" charset="0"/>
              </a:rPr>
              <a:t>овощи— ... (огурец)</a:t>
            </a:r>
          </a:p>
          <a:p>
            <a:r>
              <a:rPr lang="ru-RU" i="1" dirty="0" smtClean="0">
                <a:latin typeface="Arial" pitchFamily="34" charset="0"/>
                <a:cs typeface="Arial" pitchFamily="34" charset="0"/>
              </a:rPr>
              <a:t>посуда— .... (тарелка)</a:t>
            </a:r>
            <a:endParaRPr lang="ru-RU" dirty="0" smtClean="0">
              <a:latin typeface="Arial" pitchFamily="34" charset="0"/>
              <a:cs typeface="Arial" pitchFamily="34" charset="0"/>
            </a:endParaRPr>
          </a:p>
          <a:p>
            <a:endParaRPr lang="ru-RU" dirty="0"/>
          </a:p>
        </p:txBody>
      </p:sp>
      <p:sp>
        <p:nvSpPr>
          <p:cNvPr id="4"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1. Обогащение словарного запаса</a:t>
            </a:r>
            <a:endParaRPr lang="ru-RU" sz="3200" dirty="0">
              <a:solidFill>
                <a:schemeClr val="tx1"/>
              </a:solidFill>
              <a:latin typeface="Arial" pitchFamily="34" charset="0"/>
              <a:cs typeface="Arial" pitchFamily="34" charset="0"/>
            </a:endParaRPr>
          </a:p>
        </p:txBody>
      </p:sp>
      <p:pic>
        <p:nvPicPr>
          <p:cNvPr id="22530" name="Picture 2" descr="ФРУКТЫ И ОВОЩИ - Rieckermann"/>
          <p:cNvPicPr>
            <a:picLocks noChangeAspect="1" noChangeArrowheads="1"/>
          </p:cNvPicPr>
          <p:nvPr/>
        </p:nvPicPr>
        <p:blipFill>
          <a:blip r:embed="rId2" cstate="print"/>
          <a:srcRect/>
          <a:stretch>
            <a:fillRect/>
          </a:stretch>
        </p:blipFill>
        <p:spPr bwMode="auto">
          <a:xfrm>
            <a:off x="4360032" y="4149080"/>
            <a:ext cx="4478766" cy="23042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496944" cy="1143000"/>
          </a:xfrm>
        </p:spPr>
        <p:txBody>
          <a:bodyPr>
            <a:normAutofit/>
          </a:bodyPr>
          <a:lstStyle/>
          <a:p>
            <a:pPr algn="ctr"/>
            <a:r>
              <a:rPr lang="ru-RU" sz="3200" b="1" dirty="0" smtClean="0">
                <a:solidFill>
                  <a:schemeClr val="tx1"/>
                </a:solidFill>
                <a:latin typeface="Arial" pitchFamily="34" charset="0"/>
                <a:cs typeface="Arial" pitchFamily="34" charset="0"/>
              </a:rPr>
              <a:t> Существительное</a:t>
            </a:r>
            <a:r>
              <a:rPr lang="ru-RU" sz="3200" dirty="0" smtClean="0">
                <a:solidFill>
                  <a:schemeClr val="tx1"/>
                </a:solidFill>
                <a:latin typeface="Arial" pitchFamily="34" charset="0"/>
                <a:cs typeface="Arial" pitchFamily="34" charset="0"/>
              </a:rPr>
              <a:t/>
            </a:r>
            <a:br>
              <a:rPr lang="ru-RU" sz="3200" dirty="0" smtClean="0">
                <a:solidFill>
                  <a:schemeClr val="tx1"/>
                </a:solidFill>
                <a:latin typeface="Arial" pitchFamily="34" charset="0"/>
                <a:cs typeface="Arial" pitchFamily="34" charset="0"/>
              </a:rPr>
            </a:br>
            <a:r>
              <a:rPr lang="ru-RU" sz="3200" dirty="0" smtClean="0">
                <a:solidFill>
                  <a:schemeClr val="tx1"/>
                </a:solidFill>
                <a:latin typeface="Arial" pitchFamily="34" charset="0"/>
                <a:cs typeface="Arial" pitchFamily="34" charset="0"/>
              </a:rPr>
              <a:t>2. Уточнение значения слова</a:t>
            </a:r>
            <a:endParaRPr lang="ru-RU" sz="3200" dirty="0">
              <a:solidFill>
                <a:schemeClr val="tx1"/>
              </a:solidFill>
              <a:latin typeface="Arial" pitchFamily="34" charset="0"/>
              <a:cs typeface="Arial" pitchFamily="34" charset="0"/>
            </a:endParaRPr>
          </a:p>
        </p:txBody>
      </p:sp>
      <p:sp>
        <p:nvSpPr>
          <p:cNvPr id="3" name="Содержимое 2"/>
          <p:cNvSpPr>
            <a:spLocks noGrp="1"/>
          </p:cNvSpPr>
          <p:nvPr>
            <p:ph sz="quarter" idx="1"/>
          </p:nvPr>
        </p:nvSpPr>
        <p:spPr>
          <a:xfrm>
            <a:off x="251520" y="1447800"/>
            <a:ext cx="8712968" cy="4861520"/>
          </a:xfrm>
        </p:spPr>
        <p:txBody>
          <a:bodyPr>
            <a:normAutofit/>
          </a:bodyPr>
          <a:lstStyle/>
          <a:p>
            <a:pPr marL="0" indent="274320" algn="ctr">
              <a:lnSpc>
                <a:spcPct val="150000"/>
              </a:lnSpc>
              <a:spcBef>
                <a:spcPts val="0"/>
              </a:spcBef>
              <a:buNone/>
            </a:pPr>
            <a:r>
              <a:rPr lang="ru-RU" b="1" dirty="0" smtClean="0">
                <a:solidFill>
                  <a:srgbClr val="FF0000"/>
                </a:solidFill>
                <a:latin typeface="Arial" pitchFamily="34" charset="0"/>
                <a:cs typeface="Arial" pitchFamily="34" charset="0"/>
              </a:rPr>
              <a:t>«Назови овощ»</a:t>
            </a:r>
          </a:p>
          <a:p>
            <a:pPr marL="0" indent="274320">
              <a:lnSpc>
                <a:spcPct val="150000"/>
              </a:lnSpc>
              <a:spcBef>
                <a:spcPts val="0"/>
              </a:spcBef>
              <a:buNone/>
            </a:pPr>
            <a:r>
              <a:rPr lang="ru-RU" sz="2400" b="1" dirty="0" smtClean="0">
                <a:latin typeface="Arial" pitchFamily="34" charset="0"/>
                <a:cs typeface="Arial" pitchFamily="34" charset="0"/>
              </a:rPr>
              <a:t>Задание: </a:t>
            </a:r>
            <a:r>
              <a:rPr lang="ru-RU" sz="2400" dirty="0" smtClean="0">
                <a:latin typeface="Arial" pitchFamily="34" charset="0"/>
                <a:cs typeface="Arial" pitchFamily="34" charset="0"/>
              </a:rPr>
              <a:t>Послушайте слова, какие из них обозначают овощи</a:t>
            </a:r>
            <a:r>
              <a:rPr lang="ru-RU" dirty="0" smtClean="0">
                <a:latin typeface="Arial" pitchFamily="34" charset="0"/>
                <a:cs typeface="Arial" pitchFamily="34" charset="0"/>
              </a:rPr>
              <a:t>?</a:t>
            </a:r>
          </a:p>
          <a:p>
            <a:pPr marL="0" indent="274320">
              <a:lnSpc>
                <a:spcPct val="150000"/>
              </a:lnSpc>
              <a:spcBef>
                <a:spcPts val="0"/>
              </a:spcBef>
            </a:pPr>
            <a:r>
              <a:rPr lang="ru-RU" dirty="0" smtClean="0">
                <a:latin typeface="Arial" pitchFamily="34" charset="0"/>
                <a:cs typeface="Arial" pitchFamily="34" charset="0"/>
              </a:rPr>
              <a:t>Лук, репа, подорожник, укроп. </a:t>
            </a:r>
          </a:p>
          <a:p>
            <a:pPr marL="0" indent="274320">
              <a:lnSpc>
                <a:spcPct val="150000"/>
              </a:lnSpc>
              <a:spcBef>
                <a:spcPts val="0"/>
              </a:spcBef>
            </a:pPr>
            <a:r>
              <a:rPr lang="ru-RU" dirty="0" smtClean="0">
                <a:latin typeface="Arial" pitchFamily="34" charset="0"/>
                <a:cs typeface="Arial" pitchFamily="34" charset="0"/>
              </a:rPr>
              <a:t>Чеснок, редис, роза, брюква. </a:t>
            </a:r>
          </a:p>
          <a:p>
            <a:pPr marL="0" indent="274320">
              <a:lnSpc>
                <a:spcPct val="150000"/>
              </a:lnSpc>
              <a:spcBef>
                <a:spcPts val="0"/>
              </a:spcBef>
            </a:pPr>
            <a:r>
              <a:rPr lang="ru-RU" dirty="0" smtClean="0">
                <a:latin typeface="Arial" pitchFamily="34" charset="0"/>
                <a:cs typeface="Arial" pitchFamily="34" charset="0"/>
              </a:rPr>
              <a:t>Смородина, кабачки, петрушка, огурцы.</a:t>
            </a:r>
          </a:p>
          <a:p>
            <a:pPr marL="0" indent="274320">
              <a:lnSpc>
                <a:spcPct val="150000"/>
              </a:lnSpc>
              <a:spcBef>
                <a:spcPts val="0"/>
              </a:spcBef>
            </a:pPr>
            <a:r>
              <a:rPr lang="ru-RU" dirty="0" smtClean="0">
                <a:latin typeface="Arial" pitchFamily="34" charset="0"/>
                <a:cs typeface="Arial" pitchFamily="34" charset="0"/>
              </a:rPr>
              <a:t> </a:t>
            </a:r>
            <a:r>
              <a:rPr lang="ru-RU" b="1" dirty="0" smtClean="0">
                <a:latin typeface="Arial" pitchFamily="34" charset="0"/>
                <a:cs typeface="Arial" pitchFamily="34" charset="0"/>
              </a:rPr>
              <a:t>Помидор, кабачок, свекла, капуста. </a:t>
            </a:r>
          </a:p>
          <a:p>
            <a:pPr marL="0" indent="274320">
              <a:lnSpc>
                <a:spcPct val="150000"/>
              </a:lnSpc>
              <a:spcBef>
                <a:spcPts val="0"/>
              </a:spcBef>
            </a:pPr>
            <a:r>
              <a:rPr lang="ru-RU" dirty="0" smtClean="0">
                <a:latin typeface="Arial" pitchFamily="34" charset="0"/>
                <a:cs typeface="Arial" pitchFamily="34" charset="0"/>
              </a:rPr>
              <a:t>Картофель, яблоко, клубника, ромашка.</a:t>
            </a:r>
          </a:p>
          <a:p>
            <a:pPr lvl="0">
              <a:buNone/>
            </a:pPr>
            <a:endParaRPr lang="ru-RU" dirty="0" smtClean="0">
              <a:latin typeface="Arial" pitchFamily="34" charset="0"/>
              <a:cs typeface="Arial" pitchFamily="34" charset="0"/>
            </a:endParaRPr>
          </a:p>
          <a:p>
            <a:endParaRPr lang="ru-RU" dirty="0"/>
          </a:p>
        </p:txBody>
      </p:sp>
      <p:sp>
        <p:nvSpPr>
          <p:cNvPr id="16388" name="AutoShape 4" descr="Картинки ФРУКТЫ (75 карточек для детей). | Семейная Куч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2" name="AutoShape 8" descr="Нужно съедать 10 порций фруктов и овощей в день, чтобы быть здоровым ::  Инфони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621</TotalTime>
  <Words>701</Words>
  <Application>Microsoft Office PowerPoint</Application>
  <PresentationFormat>Экран (4:3)</PresentationFormat>
  <Paragraphs>162</Paragraphs>
  <Slides>30</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Справедливость</vt:lpstr>
      <vt:lpstr>«Особенности словарного запаса школьников с умственной отсталостью» </vt:lpstr>
      <vt:lpstr>Нарушения познавательной деятельности накладывают отпечаток на формирование пассивного и активного словаря</vt:lpstr>
      <vt:lpstr>Дети с интеллектуальными нарушениями характеризуются:</vt:lpstr>
      <vt:lpstr>Обучающиеся с умственной отсталостью: </vt:lpstr>
      <vt:lpstr>Обучающиеся с умственной отсталостью: </vt:lpstr>
      <vt:lpstr>Методы и приемы обогащения словарного запаса школьников с умственной отсталостью</vt:lpstr>
      <vt:lpstr> Существительное 1. Обогащение словарного запаса</vt:lpstr>
      <vt:lpstr> Существительное 1. Обогащение словарного запаса</vt:lpstr>
      <vt:lpstr> Существительное 2. Уточнение значения слова</vt:lpstr>
      <vt:lpstr>Существительное 2. Уточнение значения слова</vt:lpstr>
      <vt:lpstr> Существительное 3. Расширение семантики</vt:lpstr>
      <vt:lpstr>Существительное 3. Расширение семантики</vt:lpstr>
      <vt:lpstr>Существительное 3. Расширение семантики</vt:lpstr>
      <vt:lpstr>Существительное 3. Расширение семантики</vt:lpstr>
      <vt:lpstr>Существительное Дикие и домашние животные </vt:lpstr>
      <vt:lpstr>Прилагательное 1. Обогащение словарного запаса</vt:lpstr>
      <vt:lpstr> Прилагательное 1. Обогащение словарного запаса</vt:lpstr>
      <vt:lpstr> Прилагательное 1. Обогащение словарного запаса</vt:lpstr>
      <vt:lpstr> Прилагательное 1. Обогащение словарного запаса</vt:lpstr>
      <vt:lpstr>Прилагательное 2. Уточнение значения</vt:lpstr>
      <vt:lpstr> Прилагательное 3. Расширение семантики </vt:lpstr>
      <vt:lpstr>Прилагательное 3. Расширение семантики </vt:lpstr>
      <vt:lpstr>Прилагательное 3. Расширение семантики </vt:lpstr>
      <vt:lpstr>Прилагательное Игра: «Посылка» </vt:lpstr>
      <vt:lpstr>Глагол 1. Обогащение словаря</vt:lpstr>
      <vt:lpstr>Глагол 1. Обогащение словаря</vt:lpstr>
      <vt:lpstr>Глагол 1. Обогащение словаря</vt:lpstr>
      <vt:lpstr>Глагол 1. Обогащение словаря</vt:lpstr>
      <vt:lpstr> Глагол Игра: «Как передвигается?»</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словарного запаса школьников с умственной отсталостью </dc:title>
  <dc:creator>логопед</dc:creator>
  <cp:lastModifiedBy>логопед</cp:lastModifiedBy>
  <cp:revision>20</cp:revision>
  <dcterms:created xsi:type="dcterms:W3CDTF">2022-02-02T05:52:17Z</dcterms:created>
  <dcterms:modified xsi:type="dcterms:W3CDTF">2022-04-25T05:51:21Z</dcterms:modified>
</cp:coreProperties>
</file>